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70"/>
  </p:notesMasterIdLst>
  <p:sldIdLst>
    <p:sldId id="256" r:id="rId3"/>
    <p:sldId id="340" r:id="rId4"/>
    <p:sldId id="417" r:id="rId5"/>
    <p:sldId id="259" r:id="rId6"/>
    <p:sldId id="257" r:id="rId7"/>
    <p:sldId id="258" r:id="rId8"/>
    <p:sldId id="274" r:id="rId9"/>
    <p:sldId id="264" r:id="rId10"/>
    <p:sldId id="265" r:id="rId11"/>
    <p:sldId id="266" r:id="rId12"/>
    <p:sldId id="267" r:id="rId13"/>
    <p:sldId id="318" r:id="rId14"/>
    <p:sldId id="268" r:id="rId15"/>
    <p:sldId id="270" r:id="rId16"/>
    <p:sldId id="271" r:id="rId17"/>
    <p:sldId id="319" r:id="rId18"/>
    <p:sldId id="277" r:id="rId19"/>
    <p:sldId id="278" r:id="rId20"/>
    <p:sldId id="279" r:id="rId21"/>
    <p:sldId id="334" r:id="rId22"/>
    <p:sldId id="280" r:id="rId23"/>
    <p:sldId id="281" r:id="rId24"/>
    <p:sldId id="282" r:id="rId25"/>
    <p:sldId id="335" r:id="rId26"/>
    <p:sldId id="284" r:id="rId27"/>
    <p:sldId id="285" r:id="rId28"/>
    <p:sldId id="286" r:id="rId29"/>
    <p:sldId id="336" r:id="rId30"/>
    <p:sldId id="288" r:id="rId31"/>
    <p:sldId id="289" r:id="rId32"/>
    <p:sldId id="290" r:id="rId33"/>
    <p:sldId id="291" r:id="rId34"/>
    <p:sldId id="292" r:id="rId35"/>
    <p:sldId id="293" r:id="rId36"/>
    <p:sldId id="295" r:id="rId37"/>
    <p:sldId id="297" r:id="rId38"/>
    <p:sldId id="321" r:id="rId39"/>
    <p:sldId id="323" r:id="rId40"/>
    <p:sldId id="299" r:id="rId41"/>
    <p:sldId id="300" r:id="rId42"/>
    <p:sldId id="301" r:id="rId43"/>
    <p:sldId id="302" r:id="rId44"/>
    <p:sldId id="303" r:id="rId45"/>
    <p:sldId id="304" r:id="rId46"/>
    <p:sldId id="305" r:id="rId47"/>
    <p:sldId id="307" r:id="rId48"/>
    <p:sldId id="306" r:id="rId49"/>
    <p:sldId id="308" r:id="rId50"/>
    <p:sldId id="333" r:id="rId51"/>
    <p:sldId id="310" r:id="rId52"/>
    <p:sldId id="311" r:id="rId53"/>
    <p:sldId id="313" r:id="rId54"/>
    <p:sldId id="325" r:id="rId55"/>
    <p:sldId id="326" r:id="rId56"/>
    <p:sldId id="324" r:id="rId57"/>
    <p:sldId id="316" r:id="rId58"/>
    <p:sldId id="327" r:id="rId59"/>
    <p:sldId id="337" r:id="rId60"/>
    <p:sldId id="338" r:id="rId61"/>
    <p:sldId id="339" r:id="rId62"/>
    <p:sldId id="317" r:id="rId63"/>
    <p:sldId id="328" r:id="rId64"/>
    <p:sldId id="330" r:id="rId65"/>
    <p:sldId id="331" r:id="rId66"/>
    <p:sldId id="329" r:id="rId67"/>
    <p:sldId id="332" r:id="rId68"/>
    <p:sldId id="261"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23" autoAdjust="0"/>
    <p:restoredTop sz="61286" autoAdjust="0"/>
  </p:normalViewPr>
  <p:slideViewPr>
    <p:cSldViewPr snapToGrid="0">
      <p:cViewPr varScale="1">
        <p:scale>
          <a:sx n="20" d="100"/>
          <a:sy n="20" d="100"/>
        </p:scale>
        <p:origin x="1688" y="32"/>
      </p:cViewPr>
      <p:guideLst/>
    </p:cSldViewPr>
  </p:slideViewPr>
  <p:notesTextViewPr>
    <p:cViewPr>
      <p:scale>
        <a:sx n="1" d="1"/>
        <a:sy n="1" d="1"/>
      </p:scale>
      <p:origin x="0" y="-144"/>
    </p:cViewPr>
  </p:notesTextViewPr>
  <p:sorterViewPr>
    <p:cViewPr varScale="1">
      <p:scale>
        <a:sx n="1" d="1"/>
        <a:sy n="1" d="1"/>
      </p:scale>
      <p:origin x="0" y="-1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6632B-4093-4D2C-A375-B783FC5CE318}" type="doc">
      <dgm:prSet loTypeId="urn:microsoft.com/office/officeart/2005/8/layout/hierarchy2" loCatId="hierarchy" qsTypeId="urn:microsoft.com/office/officeart/2005/8/quickstyle/simple4" qsCatId="simple" csTypeId="urn:microsoft.com/office/officeart/2005/8/colors/accent1_3" csCatId="accent1" phldr="1"/>
      <dgm:spPr/>
      <dgm:t>
        <a:bodyPr/>
        <a:lstStyle/>
        <a:p>
          <a:endParaRPr lang="en-US"/>
        </a:p>
      </dgm:t>
    </dgm:pt>
    <dgm:pt modelId="{0355469E-733A-4D5B-ABD9-0BBFCA753F1A}">
      <dgm:prSet phldrT="[Text]" custT="1"/>
      <dgm:spPr>
        <a:gradFill rotWithShape="0">
          <a:gsLst>
            <a:gs pos="60000">
              <a:schemeClr val="tx2">
                <a:lumMod val="75000"/>
              </a:schemeClr>
            </a:gs>
            <a:gs pos="0">
              <a:schemeClr val="tx2">
                <a:lumMod val="75000"/>
              </a:schemeClr>
            </a:gs>
            <a:gs pos="100000">
              <a:schemeClr val="accent1">
                <a:shade val="80000"/>
                <a:hueOff val="0"/>
                <a:satOff val="0"/>
                <a:lumOff val="0"/>
                <a:alphaOff val="0"/>
                <a:tint val="50000"/>
                <a:shade val="100000"/>
                <a:satMod val="350000"/>
              </a:schemeClr>
            </a:gs>
          </a:gsLst>
        </a:gradFill>
      </dgm:spPr>
      <dgm:t>
        <a:bodyPr/>
        <a:lstStyle/>
        <a:p>
          <a:r>
            <a:rPr lang="en-US" sz="3600" b="1">
              <a:effectLst>
                <a:outerShdw blurRad="38100" dist="38100" dir="2700000" algn="tl">
                  <a:srgbClr val="000000">
                    <a:alpha val="43137"/>
                  </a:srgbClr>
                </a:outerShdw>
              </a:effectLst>
            </a:rPr>
            <a:t>Senior Executive</a:t>
          </a:r>
        </a:p>
      </dgm:t>
    </dgm:pt>
    <dgm:pt modelId="{89DCC620-55E6-4C71-BE63-ADF56492C734}" type="parTrans" cxnId="{CB631BB9-765B-492B-AA53-808FD3F1C8FB}">
      <dgm:prSet/>
      <dgm:spPr/>
      <dgm:t>
        <a:bodyPr/>
        <a:lstStyle/>
        <a:p>
          <a:endParaRPr lang="en-US"/>
        </a:p>
      </dgm:t>
    </dgm:pt>
    <dgm:pt modelId="{34F50180-A123-4A30-8D2A-1087EA5735B0}" type="sibTrans" cxnId="{CB631BB9-765B-492B-AA53-808FD3F1C8FB}">
      <dgm:prSet/>
      <dgm:spPr/>
      <dgm:t>
        <a:bodyPr/>
        <a:lstStyle/>
        <a:p>
          <a:endParaRPr lang="en-US"/>
        </a:p>
      </dgm:t>
    </dgm:pt>
    <dgm:pt modelId="{732980E8-71BC-4928-AF5B-0AB497C11625}">
      <dgm:prSet phldrT="[Text]" custT="1"/>
      <dgm:spPr>
        <a:gradFill rotWithShape="0">
          <a:gsLst>
            <a:gs pos="60000">
              <a:schemeClr val="tx2">
                <a:lumMod val="100000"/>
              </a:schemeClr>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Human Resources</a:t>
          </a:r>
        </a:p>
      </dgm:t>
    </dgm:pt>
    <dgm:pt modelId="{3C5BDCDA-78F5-4B71-A263-411153EA218F}" type="parTrans" cxnId="{4E5D7929-080A-4D89-B181-D77FB911C567}">
      <dgm:prSet/>
      <dgm:spPr/>
      <dgm:t>
        <a:bodyPr/>
        <a:lstStyle/>
        <a:p>
          <a:endParaRPr lang="en-US"/>
        </a:p>
      </dgm:t>
    </dgm:pt>
    <dgm:pt modelId="{F42738EC-267D-4C03-B1C5-40CFC96E10F5}" type="sibTrans" cxnId="{4E5D7929-080A-4D89-B181-D77FB911C567}">
      <dgm:prSet/>
      <dgm:spPr/>
      <dgm:t>
        <a:bodyPr/>
        <a:lstStyle/>
        <a:p>
          <a:endParaRPr lang="en-US"/>
        </a:p>
      </dgm:t>
    </dgm:pt>
    <dgm:pt modelId="{49B91B95-621A-4ABB-A0FE-75C3DCFBD3EA}">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Manufacturing</a:t>
          </a:r>
        </a:p>
      </dgm:t>
    </dgm:pt>
    <dgm:pt modelId="{7FEBA820-6561-4D23-AF0C-6143B63B405A}" type="parTrans" cxnId="{A7BA392A-0815-483A-8EED-3CB38D857E64}">
      <dgm:prSet/>
      <dgm:spPr/>
      <dgm:t>
        <a:bodyPr/>
        <a:lstStyle/>
        <a:p>
          <a:endParaRPr lang="en-US"/>
        </a:p>
      </dgm:t>
    </dgm:pt>
    <dgm:pt modelId="{8E6E3B36-0F29-4BE8-B130-3554BF7427FF}" type="sibTrans" cxnId="{A7BA392A-0815-483A-8EED-3CB38D857E64}">
      <dgm:prSet/>
      <dgm:spPr/>
      <dgm:t>
        <a:bodyPr/>
        <a:lstStyle/>
        <a:p>
          <a:endParaRPr lang="en-US"/>
        </a:p>
      </dgm:t>
    </dgm:pt>
    <dgm:pt modelId="{5219DB30-760A-4346-A8FC-F03B88D3AE86}">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Sales &amp; Distribution</a:t>
          </a:r>
        </a:p>
      </dgm:t>
    </dgm:pt>
    <dgm:pt modelId="{467EC75C-9FA2-4878-9962-14D652A99EC3}" type="parTrans" cxnId="{DE111474-0AEA-412A-9A6D-1B21143E32BD}">
      <dgm:prSet/>
      <dgm:spPr/>
      <dgm:t>
        <a:bodyPr/>
        <a:lstStyle/>
        <a:p>
          <a:endParaRPr lang="en-US"/>
        </a:p>
      </dgm:t>
    </dgm:pt>
    <dgm:pt modelId="{0DB10736-209A-4BA1-860D-6E090C02817E}" type="sibTrans" cxnId="{DE111474-0AEA-412A-9A6D-1B21143E32BD}">
      <dgm:prSet/>
      <dgm:spPr/>
      <dgm:t>
        <a:bodyPr/>
        <a:lstStyle/>
        <a:p>
          <a:endParaRPr lang="en-US"/>
        </a:p>
      </dgm:t>
    </dgm:pt>
    <dgm:pt modelId="{C3DAABDB-15FE-4899-A89E-D2F70DCD3160}">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Procurement</a:t>
          </a:r>
        </a:p>
      </dgm:t>
    </dgm:pt>
    <dgm:pt modelId="{9E7A8543-EAAE-4080-B08D-453A3CDA901F}" type="parTrans" cxnId="{6C3740E6-8711-4C75-8398-D4BB5AAA7DAA}">
      <dgm:prSet/>
      <dgm:spPr/>
      <dgm:t>
        <a:bodyPr/>
        <a:lstStyle/>
        <a:p>
          <a:endParaRPr lang="en-US"/>
        </a:p>
      </dgm:t>
    </dgm:pt>
    <dgm:pt modelId="{28D2D6A9-A98B-4CAA-AECD-CF82D61C6B1E}" type="sibTrans" cxnId="{6C3740E6-8711-4C75-8398-D4BB5AAA7DAA}">
      <dgm:prSet/>
      <dgm:spPr/>
      <dgm:t>
        <a:bodyPr/>
        <a:lstStyle/>
        <a:p>
          <a:endParaRPr lang="en-US"/>
        </a:p>
      </dgm:t>
    </dgm:pt>
    <dgm:pt modelId="{2B009BAB-6CA7-474F-9B2C-BA5D97CB0329}">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Finance</a:t>
          </a:r>
        </a:p>
      </dgm:t>
    </dgm:pt>
    <dgm:pt modelId="{E2BAB17C-FF87-497F-9F50-21834A982E1C}" type="parTrans" cxnId="{77AFD002-C9E5-4CFF-9128-31D65E7B9DEA}">
      <dgm:prSet/>
      <dgm:spPr/>
      <dgm:t>
        <a:bodyPr/>
        <a:lstStyle/>
        <a:p>
          <a:endParaRPr lang="en-US"/>
        </a:p>
      </dgm:t>
    </dgm:pt>
    <dgm:pt modelId="{53278305-81C1-4CD5-A671-ACC3A9488125}" type="sibTrans" cxnId="{77AFD002-C9E5-4CFF-9128-31D65E7B9DEA}">
      <dgm:prSet/>
      <dgm:spPr/>
      <dgm:t>
        <a:bodyPr/>
        <a:lstStyle/>
        <a:p>
          <a:endParaRPr lang="en-US"/>
        </a:p>
      </dgm:t>
    </dgm:pt>
    <dgm:pt modelId="{381CA6D1-8935-483B-830E-3C7A8E6A9FD4}">
      <dgm:prSet phldrT="[Text]" custT="1"/>
      <dgm:spPr>
        <a:gradFill rotWithShape="0">
          <a:gsLst>
            <a:gs pos="60000">
              <a:srgbClr val="5C7CAC"/>
            </a:gs>
            <a:gs pos="0">
              <a:schemeClr val="tx2">
                <a:lumMod val="75000"/>
              </a:schemeClr>
            </a:gs>
            <a:gs pos="100000">
              <a:schemeClr val="accent1">
                <a:shade val="80000"/>
                <a:hueOff val="0"/>
                <a:satOff val="0"/>
                <a:lumOff val="0"/>
                <a:alphaOff val="0"/>
                <a:tint val="50000"/>
                <a:shade val="100000"/>
                <a:satMod val="350000"/>
              </a:schemeClr>
            </a:gs>
          </a:gsLst>
        </a:gradFill>
      </dgm:spPr>
      <dgm:t>
        <a:bodyPr/>
        <a:lstStyle/>
        <a:p>
          <a:r>
            <a:rPr lang="en-US" sz="2000" b="1">
              <a:effectLst>
                <a:outerShdw blurRad="38100" dist="38100" dir="2700000" algn="tl">
                  <a:srgbClr val="000000">
                    <a:alpha val="43137"/>
                  </a:srgbClr>
                </a:outerShdw>
              </a:effectLst>
            </a:rPr>
            <a:t>Administrative Assistant</a:t>
          </a:r>
        </a:p>
      </dgm:t>
    </dgm:pt>
    <dgm:pt modelId="{B70DBA07-945E-4481-B816-D270900C5DD9}" type="parTrans" cxnId="{F86C9001-FC3F-4B93-BBDA-D9005DDFC408}">
      <dgm:prSet/>
      <dgm:spPr/>
      <dgm:t>
        <a:bodyPr/>
        <a:lstStyle/>
        <a:p>
          <a:endParaRPr lang="en-US"/>
        </a:p>
      </dgm:t>
    </dgm:pt>
    <dgm:pt modelId="{B9D8B9C9-277B-41B2-96E8-7DDDBF28CD73}" type="sibTrans" cxnId="{F86C9001-FC3F-4B93-BBDA-D9005DDFC408}">
      <dgm:prSet/>
      <dgm:spPr/>
      <dgm:t>
        <a:bodyPr/>
        <a:lstStyle/>
        <a:p>
          <a:endParaRPr lang="en-US"/>
        </a:p>
      </dgm:t>
    </dgm:pt>
    <dgm:pt modelId="{F37046DD-24F7-4740-93D3-A218FD5A602F}" type="pres">
      <dgm:prSet presAssocID="{6216632B-4093-4D2C-A375-B783FC5CE318}" presName="diagram" presStyleCnt="0">
        <dgm:presLayoutVars>
          <dgm:chPref val="1"/>
          <dgm:dir/>
          <dgm:animOne val="branch"/>
          <dgm:animLvl val="lvl"/>
          <dgm:resizeHandles val="exact"/>
        </dgm:presLayoutVars>
      </dgm:prSet>
      <dgm:spPr/>
    </dgm:pt>
    <dgm:pt modelId="{2F7C0398-0584-4939-B14B-945A522A2BF7}" type="pres">
      <dgm:prSet presAssocID="{0355469E-733A-4D5B-ABD9-0BBFCA753F1A}" presName="root1" presStyleCnt="0"/>
      <dgm:spPr/>
    </dgm:pt>
    <dgm:pt modelId="{F230C7CD-1837-4EAC-B585-AF3A3EC30DB1}" type="pres">
      <dgm:prSet presAssocID="{0355469E-733A-4D5B-ABD9-0BBFCA753F1A}" presName="LevelOneTextNode" presStyleLbl="node0" presStyleIdx="0" presStyleCnt="2" custScaleX="117751" custScaleY="186776">
        <dgm:presLayoutVars>
          <dgm:chPref val="3"/>
        </dgm:presLayoutVars>
      </dgm:prSet>
      <dgm:spPr/>
    </dgm:pt>
    <dgm:pt modelId="{66BE4FB7-BF14-473A-BCE7-3D74AEF4B073}" type="pres">
      <dgm:prSet presAssocID="{0355469E-733A-4D5B-ABD9-0BBFCA753F1A}" presName="level2hierChild" presStyleCnt="0"/>
      <dgm:spPr/>
    </dgm:pt>
    <dgm:pt modelId="{3B01E5F5-5356-4951-A406-516BA7FBE420}" type="pres">
      <dgm:prSet presAssocID="{3C5BDCDA-78F5-4B71-A263-411153EA218F}" presName="conn2-1" presStyleLbl="parChTrans1D2" presStyleIdx="0" presStyleCnt="5"/>
      <dgm:spPr/>
    </dgm:pt>
    <dgm:pt modelId="{614DF98F-D82B-466B-BFAE-4D66FD286844}" type="pres">
      <dgm:prSet presAssocID="{3C5BDCDA-78F5-4B71-A263-411153EA218F}" presName="connTx" presStyleLbl="parChTrans1D2" presStyleIdx="0" presStyleCnt="5"/>
      <dgm:spPr/>
    </dgm:pt>
    <dgm:pt modelId="{20AE534B-BFD5-41E4-9A8B-0B1B20123C26}" type="pres">
      <dgm:prSet presAssocID="{732980E8-71BC-4928-AF5B-0AB497C11625}" presName="root2" presStyleCnt="0"/>
      <dgm:spPr/>
    </dgm:pt>
    <dgm:pt modelId="{46A6167E-5843-42A1-B2E9-D754555E69B8}" type="pres">
      <dgm:prSet presAssocID="{732980E8-71BC-4928-AF5B-0AB497C11625}" presName="LevelTwoTextNode" presStyleLbl="node2" presStyleIdx="0" presStyleCnt="5" custScaleX="137644" custLinFactNeighborX="774" custLinFactNeighborY="-438">
        <dgm:presLayoutVars>
          <dgm:chPref val="3"/>
        </dgm:presLayoutVars>
      </dgm:prSet>
      <dgm:spPr/>
    </dgm:pt>
    <dgm:pt modelId="{858E94D8-950F-461A-AC4B-239D983C80B7}" type="pres">
      <dgm:prSet presAssocID="{732980E8-71BC-4928-AF5B-0AB497C11625}" presName="level3hierChild" presStyleCnt="0"/>
      <dgm:spPr/>
    </dgm:pt>
    <dgm:pt modelId="{8D1F0415-37A5-493C-90C3-5AA8741C83E3}" type="pres">
      <dgm:prSet presAssocID="{E2BAB17C-FF87-497F-9F50-21834A982E1C}" presName="conn2-1" presStyleLbl="parChTrans1D2" presStyleIdx="1" presStyleCnt="5"/>
      <dgm:spPr/>
    </dgm:pt>
    <dgm:pt modelId="{6F38E485-789C-4EC3-A567-4C10E741E1D3}" type="pres">
      <dgm:prSet presAssocID="{E2BAB17C-FF87-497F-9F50-21834A982E1C}" presName="connTx" presStyleLbl="parChTrans1D2" presStyleIdx="1" presStyleCnt="5"/>
      <dgm:spPr/>
    </dgm:pt>
    <dgm:pt modelId="{CD483B0F-A9ED-40AD-9F89-B758E93AE80E}" type="pres">
      <dgm:prSet presAssocID="{2B009BAB-6CA7-474F-9B2C-BA5D97CB0329}" presName="root2" presStyleCnt="0"/>
      <dgm:spPr/>
    </dgm:pt>
    <dgm:pt modelId="{AD065D55-6D25-4370-9F2E-88FB1EEDC36B}" type="pres">
      <dgm:prSet presAssocID="{2B009BAB-6CA7-474F-9B2C-BA5D97CB0329}" presName="LevelTwoTextNode" presStyleLbl="node2" presStyleIdx="1" presStyleCnt="5" custScaleX="137644">
        <dgm:presLayoutVars>
          <dgm:chPref val="3"/>
        </dgm:presLayoutVars>
      </dgm:prSet>
      <dgm:spPr/>
    </dgm:pt>
    <dgm:pt modelId="{3C5B4F1E-A702-4071-AC2E-7FF4FD77F0D8}" type="pres">
      <dgm:prSet presAssocID="{2B009BAB-6CA7-474F-9B2C-BA5D97CB0329}" presName="level3hierChild" presStyleCnt="0"/>
      <dgm:spPr/>
    </dgm:pt>
    <dgm:pt modelId="{1360F844-1D13-42B3-BBE4-3BDBD2766A12}" type="pres">
      <dgm:prSet presAssocID="{9E7A8543-EAAE-4080-B08D-453A3CDA901F}" presName="conn2-1" presStyleLbl="parChTrans1D2" presStyleIdx="2" presStyleCnt="5"/>
      <dgm:spPr/>
    </dgm:pt>
    <dgm:pt modelId="{5FF40B1F-680A-4D80-82C1-B4AABDDA1A30}" type="pres">
      <dgm:prSet presAssocID="{9E7A8543-EAAE-4080-B08D-453A3CDA901F}" presName="connTx" presStyleLbl="parChTrans1D2" presStyleIdx="2" presStyleCnt="5"/>
      <dgm:spPr/>
    </dgm:pt>
    <dgm:pt modelId="{CAFDDA81-8DF7-4EA5-9BA4-7811CD97E25D}" type="pres">
      <dgm:prSet presAssocID="{C3DAABDB-15FE-4899-A89E-D2F70DCD3160}" presName="root2" presStyleCnt="0"/>
      <dgm:spPr/>
    </dgm:pt>
    <dgm:pt modelId="{7D74289F-85AB-49DC-BF47-DDADA41AEF28}" type="pres">
      <dgm:prSet presAssocID="{C3DAABDB-15FE-4899-A89E-D2F70DCD3160}" presName="LevelTwoTextNode" presStyleLbl="node2" presStyleIdx="2" presStyleCnt="5" custScaleX="137644">
        <dgm:presLayoutVars>
          <dgm:chPref val="3"/>
        </dgm:presLayoutVars>
      </dgm:prSet>
      <dgm:spPr/>
    </dgm:pt>
    <dgm:pt modelId="{AFB4C577-53DF-41BC-AE9C-C9FD8D9F12C8}" type="pres">
      <dgm:prSet presAssocID="{C3DAABDB-15FE-4899-A89E-D2F70DCD3160}" presName="level3hierChild" presStyleCnt="0"/>
      <dgm:spPr/>
    </dgm:pt>
    <dgm:pt modelId="{381A965A-6DF6-4CFB-9E60-045723AAB749}" type="pres">
      <dgm:prSet presAssocID="{7FEBA820-6561-4D23-AF0C-6143B63B405A}" presName="conn2-1" presStyleLbl="parChTrans1D2" presStyleIdx="3" presStyleCnt="5"/>
      <dgm:spPr/>
    </dgm:pt>
    <dgm:pt modelId="{041A5502-81AE-4D8B-96F5-010A2A8F5431}" type="pres">
      <dgm:prSet presAssocID="{7FEBA820-6561-4D23-AF0C-6143B63B405A}" presName="connTx" presStyleLbl="parChTrans1D2" presStyleIdx="3" presStyleCnt="5"/>
      <dgm:spPr/>
    </dgm:pt>
    <dgm:pt modelId="{E31BC7AD-6393-411D-9104-13FAD1FE4520}" type="pres">
      <dgm:prSet presAssocID="{49B91B95-621A-4ABB-A0FE-75C3DCFBD3EA}" presName="root2" presStyleCnt="0"/>
      <dgm:spPr/>
    </dgm:pt>
    <dgm:pt modelId="{1F711CE0-C252-434F-A272-B5AA65C365C4}" type="pres">
      <dgm:prSet presAssocID="{49B91B95-621A-4ABB-A0FE-75C3DCFBD3EA}" presName="LevelTwoTextNode" presStyleLbl="node2" presStyleIdx="3" presStyleCnt="5" custScaleX="137644">
        <dgm:presLayoutVars>
          <dgm:chPref val="3"/>
        </dgm:presLayoutVars>
      </dgm:prSet>
      <dgm:spPr/>
    </dgm:pt>
    <dgm:pt modelId="{A5ED1F5D-62E7-4709-855E-5A8812581918}" type="pres">
      <dgm:prSet presAssocID="{49B91B95-621A-4ABB-A0FE-75C3DCFBD3EA}" presName="level3hierChild" presStyleCnt="0"/>
      <dgm:spPr/>
    </dgm:pt>
    <dgm:pt modelId="{4BA8E8B0-C60B-4F84-8BE7-0A8FD23ACC51}" type="pres">
      <dgm:prSet presAssocID="{467EC75C-9FA2-4878-9962-14D652A99EC3}" presName="conn2-1" presStyleLbl="parChTrans1D2" presStyleIdx="4" presStyleCnt="5"/>
      <dgm:spPr/>
    </dgm:pt>
    <dgm:pt modelId="{365C7CB0-063C-4E7F-B088-4FB2887414DB}" type="pres">
      <dgm:prSet presAssocID="{467EC75C-9FA2-4878-9962-14D652A99EC3}" presName="connTx" presStyleLbl="parChTrans1D2" presStyleIdx="4" presStyleCnt="5"/>
      <dgm:spPr/>
    </dgm:pt>
    <dgm:pt modelId="{724051D9-154E-4E59-8BDB-DB49131C5D5B}" type="pres">
      <dgm:prSet presAssocID="{5219DB30-760A-4346-A8FC-F03B88D3AE86}" presName="root2" presStyleCnt="0"/>
      <dgm:spPr/>
    </dgm:pt>
    <dgm:pt modelId="{F29EB88A-147F-415E-ABEA-C687AE4FE4FB}" type="pres">
      <dgm:prSet presAssocID="{5219DB30-760A-4346-A8FC-F03B88D3AE86}" presName="LevelTwoTextNode" presStyleLbl="node2" presStyleIdx="4" presStyleCnt="5" custScaleX="137644">
        <dgm:presLayoutVars>
          <dgm:chPref val="3"/>
        </dgm:presLayoutVars>
      </dgm:prSet>
      <dgm:spPr/>
    </dgm:pt>
    <dgm:pt modelId="{FD444B9A-1640-4B28-9EB2-F9A9169ACD55}" type="pres">
      <dgm:prSet presAssocID="{5219DB30-760A-4346-A8FC-F03B88D3AE86}" presName="level3hierChild" presStyleCnt="0"/>
      <dgm:spPr/>
    </dgm:pt>
    <dgm:pt modelId="{B0CBD6D6-7009-45C5-90A7-D79A7FFF9575}" type="pres">
      <dgm:prSet presAssocID="{381CA6D1-8935-483B-830E-3C7A8E6A9FD4}" presName="root1" presStyleCnt="0"/>
      <dgm:spPr/>
    </dgm:pt>
    <dgm:pt modelId="{B31A6765-AB43-4A30-BE2C-87A493E2C9C9}" type="pres">
      <dgm:prSet presAssocID="{381CA6D1-8935-483B-830E-3C7A8E6A9FD4}" presName="LevelOneTextNode" presStyleLbl="node0" presStyleIdx="1" presStyleCnt="2" custLinFactNeighborX="7352" custLinFactNeighborY="48">
        <dgm:presLayoutVars>
          <dgm:chPref val="3"/>
        </dgm:presLayoutVars>
      </dgm:prSet>
      <dgm:spPr/>
    </dgm:pt>
    <dgm:pt modelId="{F4BA0FFA-0075-4F83-8455-9C550D2894EE}" type="pres">
      <dgm:prSet presAssocID="{381CA6D1-8935-483B-830E-3C7A8E6A9FD4}" presName="level2hierChild" presStyleCnt="0"/>
      <dgm:spPr/>
    </dgm:pt>
  </dgm:ptLst>
  <dgm:cxnLst>
    <dgm:cxn modelId="{F86C9001-FC3F-4B93-BBDA-D9005DDFC408}" srcId="{6216632B-4093-4D2C-A375-B783FC5CE318}" destId="{381CA6D1-8935-483B-830E-3C7A8E6A9FD4}" srcOrd="1" destOrd="0" parTransId="{B70DBA07-945E-4481-B816-D270900C5DD9}" sibTransId="{B9D8B9C9-277B-41B2-96E8-7DDDBF28CD73}"/>
    <dgm:cxn modelId="{77AFD002-C9E5-4CFF-9128-31D65E7B9DEA}" srcId="{0355469E-733A-4D5B-ABD9-0BBFCA753F1A}" destId="{2B009BAB-6CA7-474F-9B2C-BA5D97CB0329}" srcOrd="1" destOrd="0" parTransId="{E2BAB17C-FF87-497F-9F50-21834A982E1C}" sibTransId="{53278305-81C1-4CD5-A671-ACC3A9488125}"/>
    <dgm:cxn modelId="{B5CD2C03-2273-415B-9FDD-1439A3E21683}" type="presOf" srcId="{49B91B95-621A-4ABB-A0FE-75C3DCFBD3EA}" destId="{1F711CE0-C252-434F-A272-B5AA65C365C4}" srcOrd="0" destOrd="0" presId="urn:microsoft.com/office/officeart/2005/8/layout/hierarchy2"/>
    <dgm:cxn modelId="{5653000D-C3E2-40CB-85E3-314E1BB3BB43}" type="presOf" srcId="{3C5BDCDA-78F5-4B71-A263-411153EA218F}" destId="{614DF98F-D82B-466B-BFAE-4D66FD286844}" srcOrd="1" destOrd="0" presId="urn:microsoft.com/office/officeart/2005/8/layout/hierarchy2"/>
    <dgm:cxn modelId="{ABE42623-2094-4107-9E78-3A6A7954FCA3}" type="presOf" srcId="{467EC75C-9FA2-4878-9962-14D652A99EC3}" destId="{4BA8E8B0-C60B-4F84-8BE7-0A8FD23ACC51}" srcOrd="0" destOrd="0" presId="urn:microsoft.com/office/officeart/2005/8/layout/hierarchy2"/>
    <dgm:cxn modelId="{367E3128-1A61-4448-B609-302B9BB6D682}" type="presOf" srcId="{0355469E-733A-4D5B-ABD9-0BBFCA753F1A}" destId="{F230C7CD-1837-4EAC-B585-AF3A3EC30DB1}" srcOrd="0" destOrd="0" presId="urn:microsoft.com/office/officeart/2005/8/layout/hierarchy2"/>
    <dgm:cxn modelId="{4E5D7929-080A-4D89-B181-D77FB911C567}" srcId="{0355469E-733A-4D5B-ABD9-0BBFCA753F1A}" destId="{732980E8-71BC-4928-AF5B-0AB497C11625}" srcOrd="0" destOrd="0" parTransId="{3C5BDCDA-78F5-4B71-A263-411153EA218F}" sibTransId="{F42738EC-267D-4C03-B1C5-40CFC96E10F5}"/>
    <dgm:cxn modelId="{A7BA392A-0815-483A-8EED-3CB38D857E64}" srcId="{0355469E-733A-4D5B-ABD9-0BBFCA753F1A}" destId="{49B91B95-621A-4ABB-A0FE-75C3DCFBD3EA}" srcOrd="3" destOrd="0" parTransId="{7FEBA820-6561-4D23-AF0C-6143B63B405A}" sibTransId="{8E6E3B36-0F29-4BE8-B130-3554BF7427FF}"/>
    <dgm:cxn modelId="{292A042B-0E18-4AC6-82D6-5C8D539DA434}" type="presOf" srcId="{381CA6D1-8935-483B-830E-3C7A8E6A9FD4}" destId="{B31A6765-AB43-4A30-BE2C-87A493E2C9C9}" srcOrd="0" destOrd="0" presId="urn:microsoft.com/office/officeart/2005/8/layout/hierarchy2"/>
    <dgm:cxn modelId="{E7893C5E-F290-4D6C-BA60-831C6DC01E38}" type="presOf" srcId="{9E7A8543-EAAE-4080-B08D-453A3CDA901F}" destId="{5FF40B1F-680A-4D80-82C1-B4AABDDA1A30}" srcOrd="1" destOrd="0" presId="urn:microsoft.com/office/officeart/2005/8/layout/hierarchy2"/>
    <dgm:cxn modelId="{C1A98364-7305-4EAC-8555-AC4FBC939342}" type="presOf" srcId="{9E7A8543-EAAE-4080-B08D-453A3CDA901F}" destId="{1360F844-1D13-42B3-BBE4-3BDBD2766A12}" srcOrd="0" destOrd="0" presId="urn:microsoft.com/office/officeart/2005/8/layout/hierarchy2"/>
    <dgm:cxn modelId="{9F307D4E-2858-4124-9841-692992CF1398}" type="presOf" srcId="{6216632B-4093-4D2C-A375-B783FC5CE318}" destId="{F37046DD-24F7-4740-93D3-A218FD5A602F}" srcOrd="0" destOrd="0" presId="urn:microsoft.com/office/officeart/2005/8/layout/hierarchy2"/>
    <dgm:cxn modelId="{A56BA06F-7568-47DD-95D9-A5C553BDDC14}" type="presOf" srcId="{3C5BDCDA-78F5-4B71-A263-411153EA218F}" destId="{3B01E5F5-5356-4951-A406-516BA7FBE420}" srcOrd="0" destOrd="0" presId="urn:microsoft.com/office/officeart/2005/8/layout/hierarchy2"/>
    <dgm:cxn modelId="{DE111474-0AEA-412A-9A6D-1B21143E32BD}" srcId="{0355469E-733A-4D5B-ABD9-0BBFCA753F1A}" destId="{5219DB30-760A-4346-A8FC-F03B88D3AE86}" srcOrd="4" destOrd="0" parTransId="{467EC75C-9FA2-4878-9962-14D652A99EC3}" sibTransId="{0DB10736-209A-4BA1-860D-6E090C02817E}"/>
    <dgm:cxn modelId="{33E0897A-BDA7-4871-A951-8A9D4BACD86C}" type="presOf" srcId="{2B009BAB-6CA7-474F-9B2C-BA5D97CB0329}" destId="{AD065D55-6D25-4370-9F2E-88FB1EEDC36B}" srcOrd="0" destOrd="0" presId="urn:microsoft.com/office/officeart/2005/8/layout/hierarchy2"/>
    <dgm:cxn modelId="{FCB94293-6BC1-4FAB-A9F5-F2DB1E1F5727}" type="presOf" srcId="{467EC75C-9FA2-4878-9962-14D652A99EC3}" destId="{365C7CB0-063C-4E7F-B088-4FB2887414DB}" srcOrd="1" destOrd="0" presId="urn:microsoft.com/office/officeart/2005/8/layout/hierarchy2"/>
    <dgm:cxn modelId="{0121F397-6110-4B93-8907-5C465992AAEE}" type="presOf" srcId="{7FEBA820-6561-4D23-AF0C-6143B63B405A}" destId="{041A5502-81AE-4D8B-96F5-010A2A8F5431}" srcOrd="1" destOrd="0" presId="urn:microsoft.com/office/officeart/2005/8/layout/hierarchy2"/>
    <dgm:cxn modelId="{92C8B0A2-36E0-4599-A14F-29D54E9C1A4B}" type="presOf" srcId="{5219DB30-760A-4346-A8FC-F03B88D3AE86}" destId="{F29EB88A-147F-415E-ABEA-C687AE4FE4FB}" srcOrd="0" destOrd="0" presId="urn:microsoft.com/office/officeart/2005/8/layout/hierarchy2"/>
    <dgm:cxn modelId="{A2F957A6-D957-4FF3-904A-AAA9140E1449}" type="presOf" srcId="{7FEBA820-6561-4D23-AF0C-6143B63B405A}" destId="{381A965A-6DF6-4CFB-9E60-045723AAB749}" srcOrd="0" destOrd="0" presId="urn:microsoft.com/office/officeart/2005/8/layout/hierarchy2"/>
    <dgm:cxn modelId="{E9C8E8AF-ACB9-4714-AA58-5C1A73FDBB6D}" type="presOf" srcId="{E2BAB17C-FF87-497F-9F50-21834A982E1C}" destId="{8D1F0415-37A5-493C-90C3-5AA8741C83E3}" srcOrd="0" destOrd="0" presId="urn:microsoft.com/office/officeart/2005/8/layout/hierarchy2"/>
    <dgm:cxn modelId="{F5DF5FB8-B740-4DBE-8160-FF128C82E6E1}" type="presOf" srcId="{C3DAABDB-15FE-4899-A89E-D2F70DCD3160}" destId="{7D74289F-85AB-49DC-BF47-DDADA41AEF28}" srcOrd="0" destOrd="0" presId="urn:microsoft.com/office/officeart/2005/8/layout/hierarchy2"/>
    <dgm:cxn modelId="{CB631BB9-765B-492B-AA53-808FD3F1C8FB}" srcId="{6216632B-4093-4D2C-A375-B783FC5CE318}" destId="{0355469E-733A-4D5B-ABD9-0BBFCA753F1A}" srcOrd="0" destOrd="0" parTransId="{89DCC620-55E6-4C71-BE63-ADF56492C734}" sibTransId="{34F50180-A123-4A30-8D2A-1087EA5735B0}"/>
    <dgm:cxn modelId="{19A9F7D6-A137-404E-9726-12F3E468EA75}" type="presOf" srcId="{E2BAB17C-FF87-497F-9F50-21834A982E1C}" destId="{6F38E485-789C-4EC3-A567-4C10E741E1D3}" srcOrd="1" destOrd="0" presId="urn:microsoft.com/office/officeart/2005/8/layout/hierarchy2"/>
    <dgm:cxn modelId="{6C3740E6-8711-4C75-8398-D4BB5AAA7DAA}" srcId="{0355469E-733A-4D5B-ABD9-0BBFCA753F1A}" destId="{C3DAABDB-15FE-4899-A89E-D2F70DCD3160}" srcOrd="2" destOrd="0" parTransId="{9E7A8543-EAAE-4080-B08D-453A3CDA901F}" sibTransId="{28D2D6A9-A98B-4CAA-AECD-CF82D61C6B1E}"/>
    <dgm:cxn modelId="{986B39F7-3A6B-4F90-B8E2-7CC75CD96004}" type="presOf" srcId="{732980E8-71BC-4928-AF5B-0AB497C11625}" destId="{46A6167E-5843-42A1-B2E9-D754555E69B8}" srcOrd="0" destOrd="0" presId="urn:microsoft.com/office/officeart/2005/8/layout/hierarchy2"/>
    <dgm:cxn modelId="{8664E8DD-1CB1-4DC9-94AA-85D0F6CC5755}" type="presParOf" srcId="{F37046DD-24F7-4740-93D3-A218FD5A602F}" destId="{2F7C0398-0584-4939-B14B-945A522A2BF7}" srcOrd="0" destOrd="0" presId="urn:microsoft.com/office/officeart/2005/8/layout/hierarchy2"/>
    <dgm:cxn modelId="{C980CA48-1CF8-452C-A42D-FAF59759B7C8}" type="presParOf" srcId="{2F7C0398-0584-4939-B14B-945A522A2BF7}" destId="{F230C7CD-1837-4EAC-B585-AF3A3EC30DB1}" srcOrd="0" destOrd="0" presId="urn:microsoft.com/office/officeart/2005/8/layout/hierarchy2"/>
    <dgm:cxn modelId="{938BEE6D-DECD-4182-A36A-BD6E333C00A0}" type="presParOf" srcId="{2F7C0398-0584-4939-B14B-945A522A2BF7}" destId="{66BE4FB7-BF14-473A-BCE7-3D74AEF4B073}" srcOrd="1" destOrd="0" presId="urn:microsoft.com/office/officeart/2005/8/layout/hierarchy2"/>
    <dgm:cxn modelId="{C10A09B8-1E77-40A6-89FE-9245C104D6A4}" type="presParOf" srcId="{66BE4FB7-BF14-473A-BCE7-3D74AEF4B073}" destId="{3B01E5F5-5356-4951-A406-516BA7FBE420}" srcOrd="0" destOrd="0" presId="urn:microsoft.com/office/officeart/2005/8/layout/hierarchy2"/>
    <dgm:cxn modelId="{CF8E9522-5DF9-49DE-9F87-CB26A08B40FE}" type="presParOf" srcId="{3B01E5F5-5356-4951-A406-516BA7FBE420}" destId="{614DF98F-D82B-466B-BFAE-4D66FD286844}" srcOrd="0" destOrd="0" presId="urn:microsoft.com/office/officeart/2005/8/layout/hierarchy2"/>
    <dgm:cxn modelId="{B1A54062-25F8-40D7-B50F-347A39665C76}" type="presParOf" srcId="{66BE4FB7-BF14-473A-BCE7-3D74AEF4B073}" destId="{20AE534B-BFD5-41E4-9A8B-0B1B20123C26}" srcOrd="1" destOrd="0" presId="urn:microsoft.com/office/officeart/2005/8/layout/hierarchy2"/>
    <dgm:cxn modelId="{F196612B-E902-4E93-A844-A4BCCBDC9246}" type="presParOf" srcId="{20AE534B-BFD5-41E4-9A8B-0B1B20123C26}" destId="{46A6167E-5843-42A1-B2E9-D754555E69B8}" srcOrd="0" destOrd="0" presId="urn:microsoft.com/office/officeart/2005/8/layout/hierarchy2"/>
    <dgm:cxn modelId="{A14A04F4-9F90-468A-908D-64EAE815AB25}" type="presParOf" srcId="{20AE534B-BFD5-41E4-9A8B-0B1B20123C26}" destId="{858E94D8-950F-461A-AC4B-239D983C80B7}" srcOrd="1" destOrd="0" presId="urn:microsoft.com/office/officeart/2005/8/layout/hierarchy2"/>
    <dgm:cxn modelId="{7454CE7A-66FA-4B42-9431-08AA0FE29FAE}" type="presParOf" srcId="{66BE4FB7-BF14-473A-BCE7-3D74AEF4B073}" destId="{8D1F0415-37A5-493C-90C3-5AA8741C83E3}" srcOrd="2" destOrd="0" presId="urn:microsoft.com/office/officeart/2005/8/layout/hierarchy2"/>
    <dgm:cxn modelId="{E5AFC0B3-D22D-4EA3-A320-E8E868BB8AA4}" type="presParOf" srcId="{8D1F0415-37A5-493C-90C3-5AA8741C83E3}" destId="{6F38E485-789C-4EC3-A567-4C10E741E1D3}" srcOrd="0" destOrd="0" presId="urn:microsoft.com/office/officeart/2005/8/layout/hierarchy2"/>
    <dgm:cxn modelId="{9E21402C-CA5C-4227-8644-84B84E6F7465}" type="presParOf" srcId="{66BE4FB7-BF14-473A-BCE7-3D74AEF4B073}" destId="{CD483B0F-A9ED-40AD-9F89-B758E93AE80E}" srcOrd="3" destOrd="0" presId="urn:microsoft.com/office/officeart/2005/8/layout/hierarchy2"/>
    <dgm:cxn modelId="{38742200-62F1-4FE4-8706-787611864641}" type="presParOf" srcId="{CD483B0F-A9ED-40AD-9F89-B758E93AE80E}" destId="{AD065D55-6D25-4370-9F2E-88FB1EEDC36B}" srcOrd="0" destOrd="0" presId="urn:microsoft.com/office/officeart/2005/8/layout/hierarchy2"/>
    <dgm:cxn modelId="{69A26568-D649-4038-8920-5442E8788374}" type="presParOf" srcId="{CD483B0F-A9ED-40AD-9F89-B758E93AE80E}" destId="{3C5B4F1E-A702-4071-AC2E-7FF4FD77F0D8}" srcOrd="1" destOrd="0" presId="urn:microsoft.com/office/officeart/2005/8/layout/hierarchy2"/>
    <dgm:cxn modelId="{C6FAF342-95E0-41FA-A3B8-82910C31536C}" type="presParOf" srcId="{66BE4FB7-BF14-473A-BCE7-3D74AEF4B073}" destId="{1360F844-1D13-42B3-BBE4-3BDBD2766A12}" srcOrd="4" destOrd="0" presId="urn:microsoft.com/office/officeart/2005/8/layout/hierarchy2"/>
    <dgm:cxn modelId="{4EBBA684-31D2-4B54-A798-42940FD78CE6}" type="presParOf" srcId="{1360F844-1D13-42B3-BBE4-3BDBD2766A12}" destId="{5FF40B1F-680A-4D80-82C1-B4AABDDA1A30}" srcOrd="0" destOrd="0" presId="urn:microsoft.com/office/officeart/2005/8/layout/hierarchy2"/>
    <dgm:cxn modelId="{85CC33AD-0236-477C-BF7A-8A405D2D7151}" type="presParOf" srcId="{66BE4FB7-BF14-473A-BCE7-3D74AEF4B073}" destId="{CAFDDA81-8DF7-4EA5-9BA4-7811CD97E25D}" srcOrd="5" destOrd="0" presId="urn:microsoft.com/office/officeart/2005/8/layout/hierarchy2"/>
    <dgm:cxn modelId="{C70F135D-E866-4F9F-B6B0-4265D942850D}" type="presParOf" srcId="{CAFDDA81-8DF7-4EA5-9BA4-7811CD97E25D}" destId="{7D74289F-85AB-49DC-BF47-DDADA41AEF28}" srcOrd="0" destOrd="0" presId="urn:microsoft.com/office/officeart/2005/8/layout/hierarchy2"/>
    <dgm:cxn modelId="{F27401C2-1587-41D2-9E9C-441270742463}" type="presParOf" srcId="{CAFDDA81-8DF7-4EA5-9BA4-7811CD97E25D}" destId="{AFB4C577-53DF-41BC-AE9C-C9FD8D9F12C8}" srcOrd="1" destOrd="0" presId="urn:microsoft.com/office/officeart/2005/8/layout/hierarchy2"/>
    <dgm:cxn modelId="{1D675A6C-9434-4902-9959-76D23226A0E6}" type="presParOf" srcId="{66BE4FB7-BF14-473A-BCE7-3D74AEF4B073}" destId="{381A965A-6DF6-4CFB-9E60-045723AAB749}" srcOrd="6" destOrd="0" presId="urn:microsoft.com/office/officeart/2005/8/layout/hierarchy2"/>
    <dgm:cxn modelId="{4D532E12-E718-4FC0-BE62-A60FCF780D93}" type="presParOf" srcId="{381A965A-6DF6-4CFB-9E60-045723AAB749}" destId="{041A5502-81AE-4D8B-96F5-010A2A8F5431}" srcOrd="0" destOrd="0" presId="urn:microsoft.com/office/officeart/2005/8/layout/hierarchy2"/>
    <dgm:cxn modelId="{A4172A54-A0A0-42AC-BEF2-FDF23BAD256D}" type="presParOf" srcId="{66BE4FB7-BF14-473A-BCE7-3D74AEF4B073}" destId="{E31BC7AD-6393-411D-9104-13FAD1FE4520}" srcOrd="7" destOrd="0" presId="urn:microsoft.com/office/officeart/2005/8/layout/hierarchy2"/>
    <dgm:cxn modelId="{28A43C8C-3767-4291-AC44-2613CADD7984}" type="presParOf" srcId="{E31BC7AD-6393-411D-9104-13FAD1FE4520}" destId="{1F711CE0-C252-434F-A272-B5AA65C365C4}" srcOrd="0" destOrd="0" presId="urn:microsoft.com/office/officeart/2005/8/layout/hierarchy2"/>
    <dgm:cxn modelId="{E3475665-3558-4336-9226-B4E8DACFA522}" type="presParOf" srcId="{E31BC7AD-6393-411D-9104-13FAD1FE4520}" destId="{A5ED1F5D-62E7-4709-855E-5A8812581918}" srcOrd="1" destOrd="0" presId="urn:microsoft.com/office/officeart/2005/8/layout/hierarchy2"/>
    <dgm:cxn modelId="{025EEBF5-DF4D-476F-AF86-3A764D2F90F9}" type="presParOf" srcId="{66BE4FB7-BF14-473A-BCE7-3D74AEF4B073}" destId="{4BA8E8B0-C60B-4F84-8BE7-0A8FD23ACC51}" srcOrd="8" destOrd="0" presId="urn:microsoft.com/office/officeart/2005/8/layout/hierarchy2"/>
    <dgm:cxn modelId="{D1B53777-290D-49E6-92B0-323361B80E38}" type="presParOf" srcId="{4BA8E8B0-C60B-4F84-8BE7-0A8FD23ACC51}" destId="{365C7CB0-063C-4E7F-B088-4FB2887414DB}" srcOrd="0" destOrd="0" presId="urn:microsoft.com/office/officeart/2005/8/layout/hierarchy2"/>
    <dgm:cxn modelId="{4FAD7B7F-E536-4FD6-A0B4-0D151950FF33}" type="presParOf" srcId="{66BE4FB7-BF14-473A-BCE7-3D74AEF4B073}" destId="{724051D9-154E-4E59-8BDB-DB49131C5D5B}" srcOrd="9" destOrd="0" presId="urn:microsoft.com/office/officeart/2005/8/layout/hierarchy2"/>
    <dgm:cxn modelId="{CC2A10A4-E021-44E7-A115-F19F53CFAAEA}" type="presParOf" srcId="{724051D9-154E-4E59-8BDB-DB49131C5D5B}" destId="{F29EB88A-147F-415E-ABEA-C687AE4FE4FB}" srcOrd="0" destOrd="0" presId="urn:microsoft.com/office/officeart/2005/8/layout/hierarchy2"/>
    <dgm:cxn modelId="{2C593D8B-B096-41FE-8522-CBAF7A1E10D2}" type="presParOf" srcId="{724051D9-154E-4E59-8BDB-DB49131C5D5B}" destId="{FD444B9A-1640-4B28-9EB2-F9A9169ACD55}" srcOrd="1" destOrd="0" presId="urn:microsoft.com/office/officeart/2005/8/layout/hierarchy2"/>
    <dgm:cxn modelId="{2036FB67-34E3-4DE1-B92D-0FB30ED4331A}" type="presParOf" srcId="{F37046DD-24F7-4740-93D3-A218FD5A602F}" destId="{B0CBD6D6-7009-45C5-90A7-D79A7FFF9575}" srcOrd="1" destOrd="0" presId="urn:microsoft.com/office/officeart/2005/8/layout/hierarchy2"/>
    <dgm:cxn modelId="{F6086804-ACEC-46BE-BE2F-502B4B4BEAC5}" type="presParOf" srcId="{B0CBD6D6-7009-45C5-90A7-D79A7FFF9575}" destId="{B31A6765-AB43-4A30-BE2C-87A493E2C9C9}" srcOrd="0" destOrd="0" presId="urn:microsoft.com/office/officeart/2005/8/layout/hierarchy2"/>
    <dgm:cxn modelId="{B5776096-FF67-4B7F-834F-C4C41E4C1D37}" type="presParOf" srcId="{B0CBD6D6-7009-45C5-90A7-D79A7FFF9575}" destId="{F4BA0FFA-0075-4F83-8455-9C550D2894E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6632B-4093-4D2C-A375-B783FC5CE318}" type="doc">
      <dgm:prSet loTypeId="urn:microsoft.com/office/officeart/2005/8/layout/hierarchy2" loCatId="hierarchy" qsTypeId="urn:microsoft.com/office/officeart/2005/8/quickstyle/simple4" qsCatId="simple" csTypeId="urn:microsoft.com/office/officeart/2005/8/colors/accent1_3" csCatId="accent1" phldr="1"/>
      <dgm:spPr/>
      <dgm:t>
        <a:bodyPr/>
        <a:lstStyle/>
        <a:p>
          <a:endParaRPr lang="en-US"/>
        </a:p>
      </dgm:t>
    </dgm:pt>
    <dgm:pt modelId="{0355469E-733A-4D5B-ABD9-0BBFCA753F1A}">
      <dgm:prSet phldrT="[Text]" custT="1"/>
      <dgm:spPr>
        <a:gradFill rotWithShape="0">
          <a:gsLst>
            <a:gs pos="60000">
              <a:schemeClr val="tx2">
                <a:lumMod val="75000"/>
              </a:schemeClr>
            </a:gs>
            <a:gs pos="0">
              <a:schemeClr val="tx2">
                <a:lumMod val="75000"/>
              </a:schemeClr>
            </a:gs>
            <a:gs pos="100000">
              <a:schemeClr val="accent1">
                <a:shade val="80000"/>
                <a:hueOff val="0"/>
                <a:satOff val="0"/>
                <a:lumOff val="0"/>
                <a:alphaOff val="0"/>
                <a:tint val="50000"/>
                <a:shade val="100000"/>
                <a:satMod val="350000"/>
              </a:schemeClr>
            </a:gs>
          </a:gsLst>
        </a:gradFill>
      </dgm:spPr>
      <dgm:t>
        <a:bodyPr/>
        <a:lstStyle/>
        <a:p>
          <a:r>
            <a:rPr lang="en-US" sz="3600" b="1" dirty="0">
              <a:effectLst>
                <a:outerShdw blurRad="38100" dist="38100" dir="2700000" algn="tl">
                  <a:srgbClr val="000000">
                    <a:alpha val="43137"/>
                  </a:srgbClr>
                </a:outerShdw>
              </a:effectLst>
            </a:rPr>
            <a:t>Senior Executive</a:t>
          </a:r>
        </a:p>
      </dgm:t>
    </dgm:pt>
    <dgm:pt modelId="{89DCC620-55E6-4C71-BE63-ADF56492C734}" type="parTrans" cxnId="{CB631BB9-765B-492B-AA53-808FD3F1C8FB}">
      <dgm:prSet/>
      <dgm:spPr/>
      <dgm:t>
        <a:bodyPr/>
        <a:lstStyle/>
        <a:p>
          <a:endParaRPr lang="en-US"/>
        </a:p>
      </dgm:t>
    </dgm:pt>
    <dgm:pt modelId="{34F50180-A123-4A30-8D2A-1087EA5735B0}" type="sibTrans" cxnId="{CB631BB9-765B-492B-AA53-808FD3F1C8FB}">
      <dgm:prSet/>
      <dgm:spPr/>
      <dgm:t>
        <a:bodyPr/>
        <a:lstStyle/>
        <a:p>
          <a:endParaRPr lang="en-US"/>
        </a:p>
      </dgm:t>
    </dgm:pt>
    <dgm:pt modelId="{732980E8-71BC-4928-AF5B-0AB497C11625}">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a:effectLst>
          <a:glow rad="228600">
            <a:schemeClr val="accent5">
              <a:satMod val="175000"/>
              <a:alpha val="40000"/>
            </a:schemeClr>
          </a:glow>
        </a:effectLst>
      </dgm:spPr>
      <dgm:t>
        <a:bodyPr/>
        <a:lstStyle/>
        <a:p>
          <a:r>
            <a:rPr lang="en-US" sz="2800" b="1">
              <a:solidFill>
                <a:srgbClr val="FFFF00"/>
              </a:solidFill>
              <a:effectLst>
                <a:outerShdw blurRad="38100" dist="38100" dir="2700000" algn="tl">
                  <a:srgbClr val="000000">
                    <a:alpha val="43137"/>
                  </a:srgbClr>
                </a:outerShdw>
              </a:effectLst>
            </a:rPr>
            <a:t>Human Resources</a:t>
          </a:r>
        </a:p>
      </dgm:t>
    </dgm:pt>
    <dgm:pt modelId="{3C5BDCDA-78F5-4B71-A263-411153EA218F}" type="parTrans" cxnId="{4E5D7929-080A-4D89-B181-D77FB911C567}">
      <dgm:prSet/>
      <dgm:spPr/>
      <dgm:t>
        <a:bodyPr/>
        <a:lstStyle/>
        <a:p>
          <a:endParaRPr lang="en-US"/>
        </a:p>
      </dgm:t>
    </dgm:pt>
    <dgm:pt modelId="{F42738EC-267D-4C03-B1C5-40CFC96E10F5}" type="sibTrans" cxnId="{4E5D7929-080A-4D89-B181-D77FB911C567}">
      <dgm:prSet/>
      <dgm:spPr/>
      <dgm:t>
        <a:bodyPr/>
        <a:lstStyle/>
        <a:p>
          <a:endParaRPr lang="en-US"/>
        </a:p>
      </dgm:t>
    </dgm:pt>
    <dgm:pt modelId="{49B91B95-621A-4ABB-A0FE-75C3DCFBD3EA}">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dirty="0">
              <a:effectLst>
                <a:outerShdw blurRad="38100" dist="38100" dir="2700000" algn="tl">
                  <a:srgbClr val="000000">
                    <a:alpha val="43137"/>
                  </a:srgbClr>
                </a:outerShdw>
              </a:effectLst>
            </a:rPr>
            <a:t>Manufacturing</a:t>
          </a:r>
        </a:p>
      </dgm:t>
    </dgm:pt>
    <dgm:pt modelId="{7FEBA820-6561-4D23-AF0C-6143B63B405A}" type="parTrans" cxnId="{A7BA392A-0815-483A-8EED-3CB38D857E64}">
      <dgm:prSet/>
      <dgm:spPr/>
      <dgm:t>
        <a:bodyPr/>
        <a:lstStyle/>
        <a:p>
          <a:endParaRPr lang="en-US"/>
        </a:p>
      </dgm:t>
    </dgm:pt>
    <dgm:pt modelId="{8E6E3B36-0F29-4BE8-B130-3554BF7427FF}" type="sibTrans" cxnId="{A7BA392A-0815-483A-8EED-3CB38D857E64}">
      <dgm:prSet/>
      <dgm:spPr/>
      <dgm:t>
        <a:bodyPr/>
        <a:lstStyle/>
        <a:p>
          <a:endParaRPr lang="en-US"/>
        </a:p>
      </dgm:t>
    </dgm:pt>
    <dgm:pt modelId="{5219DB30-760A-4346-A8FC-F03B88D3AE86}">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Sales &amp; Distribution</a:t>
          </a:r>
        </a:p>
      </dgm:t>
    </dgm:pt>
    <dgm:pt modelId="{467EC75C-9FA2-4878-9962-14D652A99EC3}" type="parTrans" cxnId="{DE111474-0AEA-412A-9A6D-1B21143E32BD}">
      <dgm:prSet/>
      <dgm:spPr/>
      <dgm:t>
        <a:bodyPr/>
        <a:lstStyle/>
        <a:p>
          <a:endParaRPr lang="en-US"/>
        </a:p>
      </dgm:t>
    </dgm:pt>
    <dgm:pt modelId="{0DB10736-209A-4BA1-860D-6E090C02817E}" type="sibTrans" cxnId="{DE111474-0AEA-412A-9A6D-1B21143E32BD}">
      <dgm:prSet/>
      <dgm:spPr/>
      <dgm:t>
        <a:bodyPr/>
        <a:lstStyle/>
        <a:p>
          <a:endParaRPr lang="en-US"/>
        </a:p>
      </dgm:t>
    </dgm:pt>
    <dgm:pt modelId="{C3DAABDB-15FE-4899-A89E-D2F70DCD3160}">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dgm:spPr>
      <dgm:t>
        <a:bodyPr/>
        <a:lstStyle/>
        <a:p>
          <a:r>
            <a:rPr lang="en-US" sz="2800" b="1">
              <a:effectLst>
                <a:outerShdw blurRad="38100" dist="38100" dir="2700000" algn="tl">
                  <a:srgbClr val="000000">
                    <a:alpha val="43137"/>
                  </a:srgbClr>
                </a:outerShdw>
              </a:effectLst>
            </a:rPr>
            <a:t>Procurement</a:t>
          </a:r>
        </a:p>
      </dgm:t>
    </dgm:pt>
    <dgm:pt modelId="{9E7A8543-EAAE-4080-B08D-453A3CDA901F}" type="parTrans" cxnId="{6C3740E6-8711-4C75-8398-D4BB5AAA7DAA}">
      <dgm:prSet/>
      <dgm:spPr/>
      <dgm:t>
        <a:bodyPr/>
        <a:lstStyle/>
        <a:p>
          <a:endParaRPr lang="en-US"/>
        </a:p>
      </dgm:t>
    </dgm:pt>
    <dgm:pt modelId="{28D2D6A9-A98B-4CAA-AECD-CF82D61C6B1E}" type="sibTrans" cxnId="{6C3740E6-8711-4C75-8398-D4BB5AAA7DAA}">
      <dgm:prSet/>
      <dgm:spPr/>
      <dgm:t>
        <a:bodyPr/>
        <a:lstStyle/>
        <a:p>
          <a:endParaRPr lang="en-US"/>
        </a:p>
      </dgm:t>
    </dgm:pt>
    <dgm:pt modelId="{2B009BAB-6CA7-474F-9B2C-BA5D97CB0329}">
      <dgm:prSet phldrT="[Text]" custT="1"/>
      <dgm:spPr>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gradFill>
        <a:effectLst>
          <a:glow rad="228600">
            <a:schemeClr val="accent5">
              <a:satMod val="175000"/>
              <a:alpha val="40000"/>
            </a:schemeClr>
          </a:glow>
        </a:effectLst>
      </dgm:spPr>
      <dgm:t>
        <a:bodyPr/>
        <a:lstStyle/>
        <a:p>
          <a:r>
            <a:rPr lang="en-US" sz="2800" b="1">
              <a:solidFill>
                <a:srgbClr val="FFFF00"/>
              </a:solidFill>
              <a:effectLst>
                <a:outerShdw blurRad="38100" dist="38100" dir="2700000" algn="tl">
                  <a:srgbClr val="000000">
                    <a:alpha val="43137"/>
                  </a:srgbClr>
                </a:outerShdw>
              </a:effectLst>
            </a:rPr>
            <a:t>Finance</a:t>
          </a:r>
        </a:p>
      </dgm:t>
    </dgm:pt>
    <dgm:pt modelId="{E2BAB17C-FF87-497F-9F50-21834A982E1C}" type="parTrans" cxnId="{77AFD002-C9E5-4CFF-9128-31D65E7B9DEA}">
      <dgm:prSet/>
      <dgm:spPr/>
      <dgm:t>
        <a:bodyPr/>
        <a:lstStyle/>
        <a:p>
          <a:endParaRPr lang="en-US"/>
        </a:p>
      </dgm:t>
    </dgm:pt>
    <dgm:pt modelId="{53278305-81C1-4CD5-A671-ACC3A9488125}" type="sibTrans" cxnId="{77AFD002-C9E5-4CFF-9128-31D65E7B9DEA}">
      <dgm:prSet/>
      <dgm:spPr/>
      <dgm:t>
        <a:bodyPr/>
        <a:lstStyle/>
        <a:p>
          <a:endParaRPr lang="en-US"/>
        </a:p>
      </dgm:t>
    </dgm:pt>
    <dgm:pt modelId="{381CA6D1-8935-483B-830E-3C7A8E6A9FD4}">
      <dgm:prSet phldrT="[Text]" custT="1"/>
      <dgm:spPr>
        <a:gradFill rotWithShape="0">
          <a:gsLst>
            <a:gs pos="60000">
              <a:srgbClr val="5C7CAC"/>
            </a:gs>
            <a:gs pos="0">
              <a:schemeClr val="tx2">
                <a:lumMod val="75000"/>
              </a:schemeClr>
            </a:gs>
            <a:gs pos="100000">
              <a:schemeClr val="accent1">
                <a:shade val="80000"/>
                <a:hueOff val="0"/>
                <a:satOff val="0"/>
                <a:lumOff val="0"/>
                <a:alphaOff val="0"/>
                <a:tint val="50000"/>
                <a:shade val="100000"/>
                <a:satMod val="350000"/>
              </a:schemeClr>
            </a:gs>
          </a:gsLst>
        </a:gradFill>
        <a:effectLst>
          <a:glow rad="228600">
            <a:schemeClr val="accent5">
              <a:satMod val="175000"/>
              <a:alpha val="40000"/>
            </a:schemeClr>
          </a:glow>
        </a:effectLst>
      </dgm:spPr>
      <dgm:t>
        <a:bodyPr/>
        <a:lstStyle/>
        <a:p>
          <a:r>
            <a:rPr lang="en-US" sz="2000" b="1">
              <a:solidFill>
                <a:srgbClr val="FFFF00"/>
              </a:solidFill>
              <a:effectLst>
                <a:outerShdw blurRad="38100" dist="38100" dir="2700000" algn="tl">
                  <a:srgbClr val="000000">
                    <a:alpha val="43137"/>
                  </a:srgbClr>
                </a:outerShdw>
              </a:effectLst>
            </a:rPr>
            <a:t>Administrative Assistant</a:t>
          </a:r>
        </a:p>
      </dgm:t>
    </dgm:pt>
    <dgm:pt modelId="{B70DBA07-945E-4481-B816-D270900C5DD9}" type="parTrans" cxnId="{F86C9001-FC3F-4B93-BBDA-D9005DDFC408}">
      <dgm:prSet/>
      <dgm:spPr/>
      <dgm:t>
        <a:bodyPr/>
        <a:lstStyle/>
        <a:p>
          <a:endParaRPr lang="en-US"/>
        </a:p>
      </dgm:t>
    </dgm:pt>
    <dgm:pt modelId="{B9D8B9C9-277B-41B2-96E8-7DDDBF28CD73}" type="sibTrans" cxnId="{F86C9001-FC3F-4B93-BBDA-D9005DDFC408}">
      <dgm:prSet/>
      <dgm:spPr/>
      <dgm:t>
        <a:bodyPr/>
        <a:lstStyle/>
        <a:p>
          <a:endParaRPr lang="en-US"/>
        </a:p>
      </dgm:t>
    </dgm:pt>
    <dgm:pt modelId="{F37046DD-24F7-4740-93D3-A218FD5A602F}" type="pres">
      <dgm:prSet presAssocID="{6216632B-4093-4D2C-A375-B783FC5CE318}" presName="diagram" presStyleCnt="0">
        <dgm:presLayoutVars>
          <dgm:chPref val="1"/>
          <dgm:dir/>
          <dgm:animOne val="branch"/>
          <dgm:animLvl val="lvl"/>
          <dgm:resizeHandles val="exact"/>
        </dgm:presLayoutVars>
      </dgm:prSet>
      <dgm:spPr/>
    </dgm:pt>
    <dgm:pt modelId="{2F7C0398-0584-4939-B14B-945A522A2BF7}" type="pres">
      <dgm:prSet presAssocID="{0355469E-733A-4D5B-ABD9-0BBFCA753F1A}" presName="root1" presStyleCnt="0"/>
      <dgm:spPr/>
    </dgm:pt>
    <dgm:pt modelId="{F230C7CD-1837-4EAC-B585-AF3A3EC30DB1}" type="pres">
      <dgm:prSet presAssocID="{0355469E-733A-4D5B-ABD9-0BBFCA753F1A}" presName="LevelOneTextNode" presStyleLbl="node0" presStyleIdx="0" presStyleCnt="2" custScaleX="117751" custScaleY="186776">
        <dgm:presLayoutVars>
          <dgm:chPref val="3"/>
        </dgm:presLayoutVars>
      </dgm:prSet>
      <dgm:spPr/>
    </dgm:pt>
    <dgm:pt modelId="{66BE4FB7-BF14-473A-BCE7-3D74AEF4B073}" type="pres">
      <dgm:prSet presAssocID="{0355469E-733A-4D5B-ABD9-0BBFCA753F1A}" presName="level2hierChild" presStyleCnt="0"/>
      <dgm:spPr/>
    </dgm:pt>
    <dgm:pt modelId="{3B01E5F5-5356-4951-A406-516BA7FBE420}" type="pres">
      <dgm:prSet presAssocID="{3C5BDCDA-78F5-4B71-A263-411153EA218F}" presName="conn2-1" presStyleLbl="parChTrans1D2" presStyleIdx="0" presStyleCnt="5"/>
      <dgm:spPr/>
    </dgm:pt>
    <dgm:pt modelId="{614DF98F-D82B-466B-BFAE-4D66FD286844}" type="pres">
      <dgm:prSet presAssocID="{3C5BDCDA-78F5-4B71-A263-411153EA218F}" presName="connTx" presStyleLbl="parChTrans1D2" presStyleIdx="0" presStyleCnt="5"/>
      <dgm:spPr/>
    </dgm:pt>
    <dgm:pt modelId="{20AE534B-BFD5-41E4-9A8B-0B1B20123C26}" type="pres">
      <dgm:prSet presAssocID="{732980E8-71BC-4928-AF5B-0AB497C11625}" presName="root2" presStyleCnt="0"/>
      <dgm:spPr/>
    </dgm:pt>
    <dgm:pt modelId="{46A6167E-5843-42A1-B2E9-D754555E69B8}" type="pres">
      <dgm:prSet presAssocID="{732980E8-71BC-4928-AF5B-0AB497C11625}" presName="LevelTwoTextNode" presStyleLbl="node2" presStyleIdx="0" presStyleCnt="5" custScaleX="137644">
        <dgm:presLayoutVars>
          <dgm:chPref val="3"/>
        </dgm:presLayoutVars>
      </dgm:prSet>
      <dgm:spPr/>
    </dgm:pt>
    <dgm:pt modelId="{858E94D8-950F-461A-AC4B-239D983C80B7}" type="pres">
      <dgm:prSet presAssocID="{732980E8-71BC-4928-AF5B-0AB497C11625}" presName="level3hierChild" presStyleCnt="0"/>
      <dgm:spPr/>
    </dgm:pt>
    <dgm:pt modelId="{8D1F0415-37A5-493C-90C3-5AA8741C83E3}" type="pres">
      <dgm:prSet presAssocID="{E2BAB17C-FF87-497F-9F50-21834A982E1C}" presName="conn2-1" presStyleLbl="parChTrans1D2" presStyleIdx="1" presStyleCnt="5"/>
      <dgm:spPr/>
    </dgm:pt>
    <dgm:pt modelId="{6F38E485-789C-4EC3-A567-4C10E741E1D3}" type="pres">
      <dgm:prSet presAssocID="{E2BAB17C-FF87-497F-9F50-21834A982E1C}" presName="connTx" presStyleLbl="parChTrans1D2" presStyleIdx="1" presStyleCnt="5"/>
      <dgm:spPr/>
    </dgm:pt>
    <dgm:pt modelId="{CD483B0F-A9ED-40AD-9F89-B758E93AE80E}" type="pres">
      <dgm:prSet presAssocID="{2B009BAB-6CA7-474F-9B2C-BA5D97CB0329}" presName="root2" presStyleCnt="0"/>
      <dgm:spPr/>
    </dgm:pt>
    <dgm:pt modelId="{AD065D55-6D25-4370-9F2E-88FB1EEDC36B}" type="pres">
      <dgm:prSet presAssocID="{2B009BAB-6CA7-474F-9B2C-BA5D97CB0329}" presName="LevelTwoTextNode" presStyleLbl="node2" presStyleIdx="1" presStyleCnt="5" custScaleX="137644">
        <dgm:presLayoutVars>
          <dgm:chPref val="3"/>
        </dgm:presLayoutVars>
      </dgm:prSet>
      <dgm:spPr/>
    </dgm:pt>
    <dgm:pt modelId="{3C5B4F1E-A702-4071-AC2E-7FF4FD77F0D8}" type="pres">
      <dgm:prSet presAssocID="{2B009BAB-6CA7-474F-9B2C-BA5D97CB0329}" presName="level3hierChild" presStyleCnt="0"/>
      <dgm:spPr/>
    </dgm:pt>
    <dgm:pt modelId="{1360F844-1D13-42B3-BBE4-3BDBD2766A12}" type="pres">
      <dgm:prSet presAssocID="{9E7A8543-EAAE-4080-B08D-453A3CDA901F}" presName="conn2-1" presStyleLbl="parChTrans1D2" presStyleIdx="2" presStyleCnt="5"/>
      <dgm:spPr/>
    </dgm:pt>
    <dgm:pt modelId="{5FF40B1F-680A-4D80-82C1-B4AABDDA1A30}" type="pres">
      <dgm:prSet presAssocID="{9E7A8543-EAAE-4080-B08D-453A3CDA901F}" presName="connTx" presStyleLbl="parChTrans1D2" presStyleIdx="2" presStyleCnt="5"/>
      <dgm:spPr/>
    </dgm:pt>
    <dgm:pt modelId="{CAFDDA81-8DF7-4EA5-9BA4-7811CD97E25D}" type="pres">
      <dgm:prSet presAssocID="{C3DAABDB-15FE-4899-A89E-D2F70DCD3160}" presName="root2" presStyleCnt="0"/>
      <dgm:spPr/>
    </dgm:pt>
    <dgm:pt modelId="{7D74289F-85AB-49DC-BF47-DDADA41AEF28}" type="pres">
      <dgm:prSet presAssocID="{C3DAABDB-15FE-4899-A89E-D2F70DCD3160}" presName="LevelTwoTextNode" presStyleLbl="node2" presStyleIdx="2" presStyleCnt="5" custScaleX="137644">
        <dgm:presLayoutVars>
          <dgm:chPref val="3"/>
        </dgm:presLayoutVars>
      </dgm:prSet>
      <dgm:spPr/>
    </dgm:pt>
    <dgm:pt modelId="{AFB4C577-53DF-41BC-AE9C-C9FD8D9F12C8}" type="pres">
      <dgm:prSet presAssocID="{C3DAABDB-15FE-4899-A89E-D2F70DCD3160}" presName="level3hierChild" presStyleCnt="0"/>
      <dgm:spPr/>
    </dgm:pt>
    <dgm:pt modelId="{381A965A-6DF6-4CFB-9E60-045723AAB749}" type="pres">
      <dgm:prSet presAssocID="{7FEBA820-6561-4D23-AF0C-6143B63B405A}" presName="conn2-1" presStyleLbl="parChTrans1D2" presStyleIdx="3" presStyleCnt="5"/>
      <dgm:spPr/>
    </dgm:pt>
    <dgm:pt modelId="{041A5502-81AE-4D8B-96F5-010A2A8F5431}" type="pres">
      <dgm:prSet presAssocID="{7FEBA820-6561-4D23-AF0C-6143B63B405A}" presName="connTx" presStyleLbl="parChTrans1D2" presStyleIdx="3" presStyleCnt="5"/>
      <dgm:spPr/>
    </dgm:pt>
    <dgm:pt modelId="{E31BC7AD-6393-411D-9104-13FAD1FE4520}" type="pres">
      <dgm:prSet presAssocID="{49B91B95-621A-4ABB-A0FE-75C3DCFBD3EA}" presName="root2" presStyleCnt="0"/>
      <dgm:spPr/>
    </dgm:pt>
    <dgm:pt modelId="{1F711CE0-C252-434F-A272-B5AA65C365C4}" type="pres">
      <dgm:prSet presAssocID="{49B91B95-621A-4ABB-A0FE-75C3DCFBD3EA}" presName="LevelTwoTextNode" presStyleLbl="node2" presStyleIdx="3" presStyleCnt="5" custScaleX="137644">
        <dgm:presLayoutVars>
          <dgm:chPref val="3"/>
        </dgm:presLayoutVars>
      </dgm:prSet>
      <dgm:spPr/>
    </dgm:pt>
    <dgm:pt modelId="{A5ED1F5D-62E7-4709-855E-5A8812581918}" type="pres">
      <dgm:prSet presAssocID="{49B91B95-621A-4ABB-A0FE-75C3DCFBD3EA}" presName="level3hierChild" presStyleCnt="0"/>
      <dgm:spPr/>
    </dgm:pt>
    <dgm:pt modelId="{4BA8E8B0-C60B-4F84-8BE7-0A8FD23ACC51}" type="pres">
      <dgm:prSet presAssocID="{467EC75C-9FA2-4878-9962-14D652A99EC3}" presName="conn2-1" presStyleLbl="parChTrans1D2" presStyleIdx="4" presStyleCnt="5"/>
      <dgm:spPr/>
    </dgm:pt>
    <dgm:pt modelId="{365C7CB0-063C-4E7F-B088-4FB2887414DB}" type="pres">
      <dgm:prSet presAssocID="{467EC75C-9FA2-4878-9962-14D652A99EC3}" presName="connTx" presStyleLbl="parChTrans1D2" presStyleIdx="4" presStyleCnt="5"/>
      <dgm:spPr/>
    </dgm:pt>
    <dgm:pt modelId="{724051D9-154E-4E59-8BDB-DB49131C5D5B}" type="pres">
      <dgm:prSet presAssocID="{5219DB30-760A-4346-A8FC-F03B88D3AE86}" presName="root2" presStyleCnt="0"/>
      <dgm:spPr/>
    </dgm:pt>
    <dgm:pt modelId="{F29EB88A-147F-415E-ABEA-C687AE4FE4FB}" type="pres">
      <dgm:prSet presAssocID="{5219DB30-760A-4346-A8FC-F03B88D3AE86}" presName="LevelTwoTextNode" presStyleLbl="node2" presStyleIdx="4" presStyleCnt="5" custScaleX="137644">
        <dgm:presLayoutVars>
          <dgm:chPref val="3"/>
        </dgm:presLayoutVars>
      </dgm:prSet>
      <dgm:spPr/>
    </dgm:pt>
    <dgm:pt modelId="{FD444B9A-1640-4B28-9EB2-F9A9169ACD55}" type="pres">
      <dgm:prSet presAssocID="{5219DB30-760A-4346-A8FC-F03B88D3AE86}" presName="level3hierChild" presStyleCnt="0"/>
      <dgm:spPr/>
    </dgm:pt>
    <dgm:pt modelId="{B0CBD6D6-7009-45C5-90A7-D79A7FFF9575}" type="pres">
      <dgm:prSet presAssocID="{381CA6D1-8935-483B-830E-3C7A8E6A9FD4}" presName="root1" presStyleCnt="0"/>
      <dgm:spPr/>
    </dgm:pt>
    <dgm:pt modelId="{B31A6765-AB43-4A30-BE2C-87A493E2C9C9}" type="pres">
      <dgm:prSet presAssocID="{381CA6D1-8935-483B-830E-3C7A8E6A9FD4}" presName="LevelOneTextNode" presStyleLbl="node0" presStyleIdx="1" presStyleCnt="2" custLinFactNeighborX="7352" custLinFactNeighborY="48">
        <dgm:presLayoutVars>
          <dgm:chPref val="3"/>
        </dgm:presLayoutVars>
      </dgm:prSet>
      <dgm:spPr/>
    </dgm:pt>
    <dgm:pt modelId="{F4BA0FFA-0075-4F83-8455-9C550D2894EE}" type="pres">
      <dgm:prSet presAssocID="{381CA6D1-8935-483B-830E-3C7A8E6A9FD4}" presName="level2hierChild" presStyleCnt="0"/>
      <dgm:spPr/>
    </dgm:pt>
  </dgm:ptLst>
  <dgm:cxnLst>
    <dgm:cxn modelId="{F86C9001-FC3F-4B93-BBDA-D9005DDFC408}" srcId="{6216632B-4093-4D2C-A375-B783FC5CE318}" destId="{381CA6D1-8935-483B-830E-3C7A8E6A9FD4}" srcOrd="1" destOrd="0" parTransId="{B70DBA07-945E-4481-B816-D270900C5DD9}" sibTransId="{B9D8B9C9-277B-41B2-96E8-7DDDBF28CD73}"/>
    <dgm:cxn modelId="{77AFD002-C9E5-4CFF-9128-31D65E7B9DEA}" srcId="{0355469E-733A-4D5B-ABD9-0BBFCA753F1A}" destId="{2B009BAB-6CA7-474F-9B2C-BA5D97CB0329}" srcOrd="1" destOrd="0" parTransId="{E2BAB17C-FF87-497F-9F50-21834A982E1C}" sibTransId="{53278305-81C1-4CD5-A671-ACC3A9488125}"/>
    <dgm:cxn modelId="{8D45F107-ECB9-41F6-8C36-F85E0AC2BE45}" type="presOf" srcId="{E2BAB17C-FF87-497F-9F50-21834A982E1C}" destId="{6F38E485-789C-4EC3-A567-4C10E741E1D3}" srcOrd="1" destOrd="0" presId="urn:microsoft.com/office/officeart/2005/8/layout/hierarchy2"/>
    <dgm:cxn modelId="{1182B10A-3BDB-43A9-AD7A-7916C5C9D78E}" type="presOf" srcId="{467EC75C-9FA2-4878-9962-14D652A99EC3}" destId="{4BA8E8B0-C60B-4F84-8BE7-0A8FD23ACC51}" srcOrd="0" destOrd="0" presId="urn:microsoft.com/office/officeart/2005/8/layout/hierarchy2"/>
    <dgm:cxn modelId="{89141E26-CA5B-415E-A264-D85E7C9B2E4C}" type="presOf" srcId="{9E7A8543-EAAE-4080-B08D-453A3CDA901F}" destId="{1360F844-1D13-42B3-BBE4-3BDBD2766A12}" srcOrd="0" destOrd="0" presId="urn:microsoft.com/office/officeart/2005/8/layout/hierarchy2"/>
    <dgm:cxn modelId="{4E5D7929-080A-4D89-B181-D77FB911C567}" srcId="{0355469E-733A-4D5B-ABD9-0BBFCA753F1A}" destId="{732980E8-71BC-4928-AF5B-0AB497C11625}" srcOrd="0" destOrd="0" parTransId="{3C5BDCDA-78F5-4B71-A263-411153EA218F}" sibTransId="{F42738EC-267D-4C03-B1C5-40CFC96E10F5}"/>
    <dgm:cxn modelId="{A7BA392A-0815-483A-8EED-3CB38D857E64}" srcId="{0355469E-733A-4D5B-ABD9-0BBFCA753F1A}" destId="{49B91B95-621A-4ABB-A0FE-75C3DCFBD3EA}" srcOrd="3" destOrd="0" parTransId="{7FEBA820-6561-4D23-AF0C-6143B63B405A}" sibTransId="{8E6E3B36-0F29-4BE8-B130-3554BF7427FF}"/>
    <dgm:cxn modelId="{A9CFE53B-CFC4-41BF-BF92-81E05F73003C}" type="presOf" srcId="{49B91B95-621A-4ABB-A0FE-75C3DCFBD3EA}" destId="{1F711CE0-C252-434F-A272-B5AA65C365C4}" srcOrd="0" destOrd="0" presId="urn:microsoft.com/office/officeart/2005/8/layout/hierarchy2"/>
    <dgm:cxn modelId="{B1B1DE69-E67F-492B-B025-B34903DB407A}" type="presOf" srcId="{7FEBA820-6561-4D23-AF0C-6143B63B405A}" destId="{041A5502-81AE-4D8B-96F5-010A2A8F5431}" srcOrd="1" destOrd="0" presId="urn:microsoft.com/office/officeart/2005/8/layout/hierarchy2"/>
    <dgm:cxn modelId="{476FFB53-A0E5-4B96-B985-EB38BF61CE3C}" type="presOf" srcId="{0355469E-733A-4D5B-ABD9-0BBFCA753F1A}" destId="{F230C7CD-1837-4EAC-B585-AF3A3EC30DB1}" srcOrd="0" destOrd="0" presId="urn:microsoft.com/office/officeart/2005/8/layout/hierarchy2"/>
    <dgm:cxn modelId="{DE111474-0AEA-412A-9A6D-1B21143E32BD}" srcId="{0355469E-733A-4D5B-ABD9-0BBFCA753F1A}" destId="{5219DB30-760A-4346-A8FC-F03B88D3AE86}" srcOrd="4" destOrd="0" parTransId="{467EC75C-9FA2-4878-9962-14D652A99EC3}" sibTransId="{0DB10736-209A-4BA1-860D-6E090C02817E}"/>
    <dgm:cxn modelId="{3FEB7C7C-EE8C-4CEE-BDD8-4F0599411266}" type="presOf" srcId="{C3DAABDB-15FE-4899-A89E-D2F70DCD3160}" destId="{7D74289F-85AB-49DC-BF47-DDADA41AEF28}" srcOrd="0" destOrd="0" presId="urn:microsoft.com/office/officeart/2005/8/layout/hierarchy2"/>
    <dgm:cxn modelId="{C96FF08B-167C-4056-AA05-68CE5B72CE35}" type="presOf" srcId="{6216632B-4093-4D2C-A375-B783FC5CE318}" destId="{F37046DD-24F7-4740-93D3-A218FD5A602F}" srcOrd="0" destOrd="0" presId="urn:microsoft.com/office/officeart/2005/8/layout/hierarchy2"/>
    <dgm:cxn modelId="{D1D006A5-4C96-44A8-B906-5F3240F99A8B}" type="presOf" srcId="{9E7A8543-EAAE-4080-B08D-453A3CDA901F}" destId="{5FF40B1F-680A-4D80-82C1-B4AABDDA1A30}" srcOrd="1" destOrd="0" presId="urn:microsoft.com/office/officeart/2005/8/layout/hierarchy2"/>
    <dgm:cxn modelId="{91CA0EB5-1241-46EF-BE63-736CF676B1AD}" type="presOf" srcId="{5219DB30-760A-4346-A8FC-F03B88D3AE86}" destId="{F29EB88A-147F-415E-ABEA-C687AE4FE4FB}" srcOrd="0" destOrd="0" presId="urn:microsoft.com/office/officeart/2005/8/layout/hierarchy2"/>
    <dgm:cxn modelId="{CB631BB9-765B-492B-AA53-808FD3F1C8FB}" srcId="{6216632B-4093-4D2C-A375-B783FC5CE318}" destId="{0355469E-733A-4D5B-ABD9-0BBFCA753F1A}" srcOrd="0" destOrd="0" parTransId="{89DCC620-55E6-4C71-BE63-ADF56492C734}" sibTransId="{34F50180-A123-4A30-8D2A-1087EA5735B0}"/>
    <dgm:cxn modelId="{7AA34CBD-EA82-497F-BDA3-065C6EBB8E17}" type="presOf" srcId="{467EC75C-9FA2-4878-9962-14D652A99EC3}" destId="{365C7CB0-063C-4E7F-B088-4FB2887414DB}" srcOrd="1" destOrd="0" presId="urn:microsoft.com/office/officeart/2005/8/layout/hierarchy2"/>
    <dgm:cxn modelId="{1E5C35D0-7472-414D-8A44-C1839269AD84}" type="presOf" srcId="{3C5BDCDA-78F5-4B71-A263-411153EA218F}" destId="{3B01E5F5-5356-4951-A406-516BA7FBE420}" srcOrd="0" destOrd="0" presId="urn:microsoft.com/office/officeart/2005/8/layout/hierarchy2"/>
    <dgm:cxn modelId="{06ABB9D2-8F12-475F-B26F-4B8EE373F875}" type="presOf" srcId="{732980E8-71BC-4928-AF5B-0AB497C11625}" destId="{46A6167E-5843-42A1-B2E9-D754555E69B8}" srcOrd="0" destOrd="0" presId="urn:microsoft.com/office/officeart/2005/8/layout/hierarchy2"/>
    <dgm:cxn modelId="{7B1933E4-C138-4ACE-B71C-79C7472375ED}" type="presOf" srcId="{7FEBA820-6561-4D23-AF0C-6143B63B405A}" destId="{381A965A-6DF6-4CFB-9E60-045723AAB749}" srcOrd="0" destOrd="0" presId="urn:microsoft.com/office/officeart/2005/8/layout/hierarchy2"/>
    <dgm:cxn modelId="{6C3740E6-8711-4C75-8398-D4BB5AAA7DAA}" srcId="{0355469E-733A-4D5B-ABD9-0BBFCA753F1A}" destId="{C3DAABDB-15FE-4899-A89E-D2F70DCD3160}" srcOrd="2" destOrd="0" parTransId="{9E7A8543-EAAE-4080-B08D-453A3CDA901F}" sibTransId="{28D2D6A9-A98B-4CAA-AECD-CF82D61C6B1E}"/>
    <dgm:cxn modelId="{512BF7E7-97F1-41D8-86C8-E4001A89106D}" type="presOf" srcId="{3C5BDCDA-78F5-4B71-A263-411153EA218F}" destId="{614DF98F-D82B-466B-BFAE-4D66FD286844}" srcOrd="1" destOrd="0" presId="urn:microsoft.com/office/officeart/2005/8/layout/hierarchy2"/>
    <dgm:cxn modelId="{F2D1ECF0-27BD-4CAF-AA0F-B69A02B9FEBD}" type="presOf" srcId="{381CA6D1-8935-483B-830E-3C7A8E6A9FD4}" destId="{B31A6765-AB43-4A30-BE2C-87A493E2C9C9}" srcOrd="0" destOrd="0" presId="urn:microsoft.com/office/officeart/2005/8/layout/hierarchy2"/>
    <dgm:cxn modelId="{3BB2A1FB-96EF-49C6-9895-5BAE6F77D7F7}" type="presOf" srcId="{2B009BAB-6CA7-474F-9B2C-BA5D97CB0329}" destId="{AD065D55-6D25-4370-9F2E-88FB1EEDC36B}" srcOrd="0" destOrd="0" presId="urn:microsoft.com/office/officeart/2005/8/layout/hierarchy2"/>
    <dgm:cxn modelId="{10F024FE-E07D-4093-9114-F02F0E9FA8AB}" type="presOf" srcId="{E2BAB17C-FF87-497F-9F50-21834A982E1C}" destId="{8D1F0415-37A5-493C-90C3-5AA8741C83E3}" srcOrd="0" destOrd="0" presId="urn:microsoft.com/office/officeart/2005/8/layout/hierarchy2"/>
    <dgm:cxn modelId="{82FBD933-9819-453F-932D-95B17AEFD3C7}" type="presParOf" srcId="{F37046DD-24F7-4740-93D3-A218FD5A602F}" destId="{2F7C0398-0584-4939-B14B-945A522A2BF7}" srcOrd="0" destOrd="0" presId="urn:microsoft.com/office/officeart/2005/8/layout/hierarchy2"/>
    <dgm:cxn modelId="{CBA073D8-D99A-4423-B6E7-92C8C597462F}" type="presParOf" srcId="{2F7C0398-0584-4939-B14B-945A522A2BF7}" destId="{F230C7CD-1837-4EAC-B585-AF3A3EC30DB1}" srcOrd="0" destOrd="0" presId="urn:microsoft.com/office/officeart/2005/8/layout/hierarchy2"/>
    <dgm:cxn modelId="{A4C18530-E301-4D2F-B72B-AF864FFC08EE}" type="presParOf" srcId="{2F7C0398-0584-4939-B14B-945A522A2BF7}" destId="{66BE4FB7-BF14-473A-BCE7-3D74AEF4B073}" srcOrd="1" destOrd="0" presId="urn:microsoft.com/office/officeart/2005/8/layout/hierarchy2"/>
    <dgm:cxn modelId="{A95841F6-6825-47D6-B93A-1E244B863581}" type="presParOf" srcId="{66BE4FB7-BF14-473A-BCE7-3D74AEF4B073}" destId="{3B01E5F5-5356-4951-A406-516BA7FBE420}" srcOrd="0" destOrd="0" presId="urn:microsoft.com/office/officeart/2005/8/layout/hierarchy2"/>
    <dgm:cxn modelId="{F4B6DD32-40FE-4C40-8E5B-0F81F840A778}" type="presParOf" srcId="{3B01E5F5-5356-4951-A406-516BA7FBE420}" destId="{614DF98F-D82B-466B-BFAE-4D66FD286844}" srcOrd="0" destOrd="0" presId="urn:microsoft.com/office/officeart/2005/8/layout/hierarchy2"/>
    <dgm:cxn modelId="{6063B7E2-0BF6-4379-A1D7-2C67DDB224AC}" type="presParOf" srcId="{66BE4FB7-BF14-473A-BCE7-3D74AEF4B073}" destId="{20AE534B-BFD5-41E4-9A8B-0B1B20123C26}" srcOrd="1" destOrd="0" presId="urn:microsoft.com/office/officeart/2005/8/layout/hierarchy2"/>
    <dgm:cxn modelId="{CD55D19E-C8A0-4E01-9B44-F98B3709E192}" type="presParOf" srcId="{20AE534B-BFD5-41E4-9A8B-0B1B20123C26}" destId="{46A6167E-5843-42A1-B2E9-D754555E69B8}" srcOrd="0" destOrd="0" presId="urn:microsoft.com/office/officeart/2005/8/layout/hierarchy2"/>
    <dgm:cxn modelId="{8C5A04A3-5357-4AF4-B7DC-4582E60A1715}" type="presParOf" srcId="{20AE534B-BFD5-41E4-9A8B-0B1B20123C26}" destId="{858E94D8-950F-461A-AC4B-239D983C80B7}" srcOrd="1" destOrd="0" presId="urn:microsoft.com/office/officeart/2005/8/layout/hierarchy2"/>
    <dgm:cxn modelId="{5ACF5CBB-206A-460F-8A95-3476AB22D702}" type="presParOf" srcId="{66BE4FB7-BF14-473A-BCE7-3D74AEF4B073}" destId="{8D1F0415-37A5-493C-90C3-5AA8741C83E3}" srcOrd="2" destOrd="0" presId="urn:microsoft.com/office/officeart/2005/8/layout/hierarchy2"/>
    <dgm:cxn modelId="{4A7671AD-5F97-4F62-8143-F33F376837E3}" type="presParOf" srcId="{8D1F0415-37A5-493C-90C3-5AA8741C83E3}" destId="{6F38E485-789C-4EC3-A567-4C10E741E1D3}" srcOrd="0" destOrd="0" presId="urn:microsoft.com/office/officeart/2005/8/layout/hierarchy2"/>
    <dgm:cxn modelId="{270CFB27-363C-42E5-A54F-2D1928C55CFE}" type="presParOf" srcId="{66BE4FB7-BF14-473A-BCE7-3D74AEF4B073}" destId="{CD483B0F-A9ED-40AD-9F89-B758E93AE80E}" srcOrd="3" destOrd="0" presId="urn:microsoft.com/office/officeart/2005/8/layout/hierarchy2"/>
    <dgm:cxn modelId="{C21A2AD5-BB06-4C69-9D64-AFDB1F338A7A}" type="presParOf" srcId="{CD483B0F-A9ED-40AD-9F89-B758E93AE80E}" destId="{AD065D55-6D25-4370-9F2E-88FB1EEDC36B}" srcOrd="0" destOrd="0" presId="urn:microsoft.com/office/officeart/2005/8/layout/hierarchy2"/>
    <dgm:cxn modelId="{8AF62E6A-47A5-4760-AA3F-BFD381C31315}" type="presParOf" srcId="{CD483B0F-A9ED-40AD-9F89-B758E93AE80E}" destId="{3C5B4F1E-A702-4071-AC2E-7FF4FD77F0D8}" srcOrd="1" destOrd="0" presId="urn:microsoft.com/office/officeart/2005/8/layout/hierarchy2"/>
    <dgm:cxn modelId="{5923FEE6-3A3B-409E-A3D2-4C515F9500DD}" type="presParOf" srcId="{66BE4FB7-BF14-473A-BCE7-3D74AEF4B073}" destId="{1360F844-1D13-42B3-BBE4-3BDBD2766A12}" srcOrd="4" destOrd="0" presId="urn:microsoft.com/office/officeart/2005/8/layout/hierarchy2"/>
    <dgm:cxn modelId="{39314BB4-EB60-4B56-B7A4-FF6B1840C480}" type="presParOf" srcId="{1360F844-1D13-42B3-BBE4-3BDBD2766A12}" destId="{5FF40B1F-680A-4D80-82C1-B4AABDDA1A30}" srcOrd="0" destOrd="0" presId="urn:microsoft.com/office/officeart/2005/8/layout/hierarchy2"/>
    <dgm:cxn modelId="{44D1B5B9-B1B7-4947-8FE4-31E951F7F448}" type="presParOf" srcId="{66BE4FB7-BF14-473A-BCE7-3D74AEF4B073}" destId="{CAFDDA81-8DF7-4EA5-9BA4-7811CD97E25D}" srcOrd="5" destOrd="0" presId="urn:microsoft.com/office/officeart/2005/8/layout/hierarchy2"/>
    <dgm:cxn modelId="{D816C024-8788-4A30-AB25-6C9876222F1A}" type="presParOf" srcId="{CAFDDA81-8DF7-4EA5-9BA4-7811CD97E25D}" destId="{7D74289F-85AB-49DC-BF47-DDADA41AEF28}" srcOrd="0" destOrd="0" presId="urn:microsoft.com/office/officeart/2005/8/layout/hierarchy2"/>
    <dgm:cxn modelId="{88E12679-B223-420E-99BF-8C9F21B7B12A}" type="presParOf" srcId="{CAFDDA81-8DF7-4EA5-9BA4-7811CD97E25D}" destId="{AFB4C577-53DF-41BC-AE9C-C9FD8D9F12C8}" srcOrd="1" destOrd="0" presId="urn:microsoft.com/office/officeart/2005/8/layout/hierarchy2"/>
    <dgm:cxn modelId="{2DD0C98A-EE02-4520-9C13-DBF1A849CD15}" type="presParOf" srcId="{66BE4FB7-BF14-473A-BCE7-3D74AEF4B073}" destId="{381A965A-6DF6-4CFB-9E60-045723AAB749}" srcOrd="6" destOrd="0" presId="urn:microsoft.com/office/officeart/2005/8/layout/hierarchy2"/>
    <dgm:cxn modelId="{233C0465-127D-41A6-B6CA-9B4FAEA00AC1}" type="presParOf" srcId="{381A965A-6DF6-4CFB-9E60-045723AAB749}" destId="{041A5502-81AE-4D8B-96F5-010A2A8F5431}" srcOrd="0" destOrd="0" presId="urn:microsoft.com/office/officeart/2005/8/layout/hierarchy2"/>
    <dgm:cxn modelId="{2A3F946F-A766-4E44-BB79-D0393DE237FC}" type="presParOf" srcId="{66BE4FB7-BF14-473A-BCE7-3D74AEF4B073}" destId="{E31BC7AD-6393-411D-9104-13FAD1FE4520}" srcOrd="7" destOrd="0" presId="urn:microsoft.com/office/officeart/2005/8/layout/hierarchy2"/>
    <dgm:cxn modelId="{A1F23BBF-F371-4C6C-8EE4-4411C4E53857}" type="presParOf" srcId="{E31BC7AD-6393-411D-9104-13FAD1FE4520}" destId="{1F711CE0-C252-434F-A272-B5AA65C365C4}" srcOrd="0" destOrd="0" presId="urn:microsoft.com/office/officeart/2005/8/layout/hierarchy2"/>
    <dgm:cxn modelId="{5F172CA6-6E58-4C19-923A-16ECC74C93CF}" type="presParOf" srcId="{E31BC7AD-6393-411D-9104-13FAD1FE4520}" destId="{A5ED1F5D-62E7-4709-855E-5A8812581918}" srcOrd="1" destOrd="0" presId="urn:microsoft.com/office/officeart/2005/8/layout/hierarchy2"/>
    <dgm:cxn modelId="{8CC84AC9-6501-4A53-9F83-A29E990A427B}" type="presParOf" srcId="{66BE4FB7-BF14-473A-BCE7-3D74AEF4B073}" destId="{4BA8E8B0-C60B-4F84-8BE7-0A8FD23ACC51}" srcOrd="8" destOrd="0" presId="urn:microsoft.com/office/officeart/2005/8/layout/hierarchy2"/>
    <dgm:cxn modelId="{6CDBD1A6-CA28-443D-A854-A3CF930AC500}" type="presParOf" srcId="{4BA8E8B0-C60B-4F84-8BE7-0A8FD23ACC51}" destId="{365C7CB0-063C-4E7F-B088-4FB2887414DB}" srcOrd="0" destOrd="0" presId="urn:microsoft.com/office/officeart/2005/8/layout/hierarchy2"/>
    <dgm:cxn modelId="{B98AB673-B933-4E43-8750-913C9B6252C3}" type="presParOf" srcId="{66BE4FB7-BF14-473A-BCE7-3D74AEF4B073}" destId="{724051D9-154E-4E59-8BDB-DB49131C5D5B}" srcOrd="9" destOrd="0" presId="urn:microsoft.com/office/officeart/2005/8/layout/hierarchy2"/>
    <dgm:cxn modelId="{B565B787-334C-4DF8-909C-084A85CC81F6}" type="presParOf" srcId="{724051D9-154E-4E59-8BDB-DB49131C5D5B}" destId="{F29EB88A-147F-415E-ABEA-C687AE4FE4FB}" srcOrd="0" destOrd="0" presId="urn:microsoft.com/office/officeart/2005/8/layout/hierarchy2"/>
    <dgm:cxn modelId="{B22DEA61-CA9E-41CB-B2D9-2EEAA29CFCFD}" type="presParOf" srcId="{724051D9-154E-4E59-8BDB-DB49131C5D5B}" destId="{FD444B9A-1640-4B28-9EB2-F9A9169ACD55}" srcOrd="1" destOrd="0" presId="urn:microsoft.com/office/officeart/2005/8/layout/hierarchy2"/>
    <dgm:cxn modelId="{3E5538BA-E4BE-48C8-99E7-CEDE3F5F9269}" type="presParOf" srcId="{F37046DD-24F7-4740-93D3-A218FD5A602F}" destId="{B0CBD6D6-7009-45C5-90A7-D79A7FFF9575}" srcOrd="1" destOrd="0" presId="urn:microsoft.com/office/officeart/2005/8/layout/hierarchy2"/>
    <dgm:cxn modelId="{C6D6B1A2-20DA-430A-B374-4AD8CF3B1D4F}" type="presParOf" srcId="{B0CBD6D6-7009-45C5-90A7-D79A7FFF9575}" destId="{B31A6765-AB43-4A30-BE2C-87A493E2C9C9}" srcOrd="0" destOrd="0" presId="urn:microsoft.com/office/officeart/2005/8/layout/hierarchy2"/>
    <dgm:cxn modelId="{96D414ED-BBEC-4345-819A-42D4B85910F5}" type="presParOf" srcId="{B0CBD6D6-7009-45C5-90A7-D79A7FFF9575}" destId="{F4BA0FFA-0075-4F83-8455-9C550D2894E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0C7CD-1837-4EAC-B585-AF3A3EC30DB1}">
      <dsp:nvSpPr>
        <dsp:cNvPr id="0" name=""/>
        <dsp:cNvSpPr/>
      </dsp:nvSpPr>
      <dsp:spPr>
        <a:xfrm>
          <a:off x="705850" y="1905930"/>
          <a:ext cx="2399628" cy="1903138"/>
        </a:xfrm>
        <a:prstGeom prst="roundRect">
          <a:avLst>
            <a:gd name="adj" fmla="val 10000"/>
          </a:avLst>
        </a:prstGeom>
        <a:gradFill rotWithShape="0">
          <a:gsLst>
            <a:gs pos="60000">
              <a:schemeClr val="tx2">
                <a:lumMod val="75000"/>
              </a:schemeClr>
            </a:gs>
            <a:gs pos="0">
              <a:schemeClr val="tx2">
                <a:lumMod val="75000"/>
              </a:schemeClr>
            </a:gs>
            <a:gs pos="100000">
              <a:schemeClr val="accent1">
                <a:shade val="80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a:effectLst>
                <a:outerShdw blurRad="38100" dist="38100" dir="2700000" algn="tl">
                  <a:srgbClr val="000000">
                    <a:alpha val="43137"/>
                  </a:srgbClr>
                </a:outerShdw>
              </a:effectLst>
            </a:rPr>
            <a:t>Senior Executive</a:t>
          </a:r>
        </a:p>
      </dsp:txBody>
      <dsp:txXfrm>
        <a:off x="761591" y="1961671"/>
        <a:ext cx="2288146" cy="1791656"/>
      </dsp:txXfrm>
    </dsp:sp>
    <dsp:sp modelId="{3B01E5F5-5356-4951-A406-516BA7FBE420}">
      <dsp:nvSpPr>
        <dsp:cNvPr id="0" name=""/>
        <dsp:cNvSpPr/>
      </dsp:nvSpPr>
      <dsp:spPr>
        <a:xfrm rot="17369279">
          <a:off x="2275582" y="1667439"/>
          <a:ext cx="2490718" cy="32092"/>
        </a:xfrm>
        <a:custGeom>
          <a:avLst/>
          <a:gdLst/>
          <a:ahLst/>
          <a:cxnLst/>
          <a:rect l="0" t="0" r="0" b="0"/>
          <a:pathLst>
            <a:path>
              <a:moveTo>
                <a:pt x="0" y="16046"/>
              </a:moveTo>
              <a:lnTo>
                <a:pt x="2490718"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58673" y="1621217"/>
        <a:ext cx="124535" cy="124535"/>
      </dsp:txXfrm>
    </dsp:sp>
    <dsp:sp modelId="{46A6167E-5843-42A1-B2E9-D754555E69B8}">
      <dsp:nvSpPr>
        <dsp:cNvPr id="0" name=""/>
        <dsp:cNvSpPr/>
      </dsp:nvSpPr>
      <dsp:spPr>
        <a:xfrm>
          <a:off x="3936404" y="0"/>
          <a:ext cx="2805024" cy="1018941"/>
        </a:xfrm>
        <a:prstGeom prst="roundRect">
          <a:avLst>
            <a:gd name="adj" fmla="val 10000"/>
          </a:avLst>
        </a:prstGeom>
        <a:gradFill rotWithShape="0">
          <a:gsLst>
            <a:gs pos="60000">
              <a:schemeClr val="tx2">
                <a:lumMod val="100000"/>
              </a:schemeClr>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Human Resources</a:t>
          </a:r>
        </a:p>
      </dsp:txBody>
      <dsp:txXfrm>
        <a:off x="3966248" y="29844"/>
        <a:ext cx="2745336" cy="959253"/>
      </dsp:txXfrm>
    </dsp:sp>
    <dsp:sp modelId="{8D1F0415-37A5-493C-90C3-5AA8741C83E3}">
      <dsp:nvSpPr>
        <dsp:cNvPr id="0" name=""/>
        <dsp:cNvSpPr/>
      </dsp:nvSpPr>
      <dsp:spPr>
        <a:xfrm rot="18289469">
          <a:off x="2799340" y="2255562"/>
          <a:ext cx="1427427" cy="32092"/>
        </a:xfrm>
        <a:custGeom>
          <a:avLst/>
          <a:gdLst/>
          <a:ahLst/>
          <a:cxnLst/>
          <a:rect l="0" t="0" r="0" b="0"/>
          <a:pathLst>
            <a:path>
              <a:moveTo>
                <a:pt x="0" y="16046"/>
              </a:moveTo>
              <a:lnTo>
                <a:pt x="1427427"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7369" y="2235922"/>
        <a:ext cx="71371" cy="71371"/>
      </dsp:txXfrm>
    </dsp:sp>
    <dsp:sp modelId="{AD065D55-6D25-4370-9F2E-88FB1EEDC36B}">
      <dsp:nvSpPr>
        <dsp:cNvPr id="0" name=""/>
        <dsp:cNvSpPr/>
      </dsp:nvSpPr>
      <dsp:spPr>
        <a:xfrm>
          <a:off x="3920631" y="1176246"/>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Finance</a:t>
          </a:r>
        </a:p>
      </dsp:txBody>
      <dsp:txXfrm>
        <a:off x="3950475" y="1206090"/>
        <a:ext cx="2745336" cy="959253"/>
      </dsp:txXfrm>
    </dsp:sp>
    <dsp:sp modelId="{1360F844-1D13-42B3-BBE4-3BDBD2766A12}">
      <dsp:nvSpPr>
        <dsp:cNvPr id="0" name=""/>
        <dsp:cNvSpPr/>
      </dsp:nvSpPr>
      <dsp:spPr>
        <a:xfrm>
          <a:off x="3105478" y="2841453"/>
          <a:ext cx="815153" cy="32092"/>
        </a:xfrm>
        <a:custGeom>
          <a:avLst/>
          <a:gdLst/>
          <a:ahLst/>
          <a:cxnLst/>
          <a:rect l="0" t="0" r="0" b="0"/>
          <a:pathLst>
            <a:path>
              <a:moveTo>
                <a:pt x="0" y="16046"/>
              </a:moveTo>
              <a:lnTo>
                <a:pt x="815153"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2676" y="2837121"/>
        <a:ext cx="40757" cy="40757"/>
      </dsp:txXfrm>
    </dsp:sp>
    <dsp:sp modelId="{7D74289F-85AB-49DC-BF47-DDADA41AEF28}">
      <dsp:nvSpPr>
        <dsp:cNvPr id="0" name=""/>
        <dsp:cNvSpPr/>
      </dsp:nvSpPr>
      <dsp:spPr>
        <a:xfrm>
          <a:off x="3920631" y="2348029"/>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Procurement</a:t>
          </a:r>
        </a:p>
      </dsp:txBody>
      <dsp:txXfrm>
        <a:off x="3950475" y="2377873"/>
        <a:ext cx="2745336" cy="959253"/>
      </dsp:txXfrm>
    </dsp:sp>
    <dsp:sp modelId="{381A965A-6DF6-4CFB-9E60-045723AAB749}">
      <dsp:nvSpPr>
        <dsp:cNvPr id="0" name=""/>
        <dsp:cNvSpPr/>
      </dsp:nvSpPr>
      <dsp:spPr>
        <a:xfrm rot="3310531">
          <a:off x="2799340" y="3427345"/>
          <a:ext cx="1427427" cy="32092"/>
        </a:xfrm>
        <a:custGeom>
          <a:avLst/>
          <a:gdLst/>
          <a:ahLst/>
          <a:cxnLst/>
          <a:rect l="0" t="0" r="0" b="0"/>
          <a:pathLst>
            <a:path>
              <a:moveTo>
                <a:pt x="0" y="16046"/>
              </a:moveTo>
              <a:lnTo>
                <a:pt x="1427427"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7369" y="3407705"/>
        <a:ext cx="71371" cy="71371"/>
      </dsp:txXfrm>
    </dsp:sp>
    <dsp:sp modelId="{1F711CE0-C252-434F-A272-B5AA65C365C4}">
      <dsp:nvSpPr>
        <dsp:cNvPr id="0" name=""/>
        <dsp:cNvSpPr/>
      </dsp:nvSpPr>
      <dsp:spPr>
        <a:xfrm>
          <a:off x="3920631" y="3519812"/>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Manufacturing</a:t>
          </a:r>
        </a:p>
      </dsp:txBody>
      <dsp:txXfrm>
        <a:off x="3950475" y="3549656"/>
        <a:ext cx="2745336" cy="959253"/>
      </dsp:txXfrm>
    </dsp:sp>
    <dsp:sp modelId="{4BA8E8B0-C60B-4F84-8BE7-0A8FD23ACC51}">
      <dsp:nvSpPr>
        <dsp:cNvPr id="0" name=""/>
        <dsp:cNvSpPr/>
      </dsp:nvSpPr>
      <dsp:spPr>
        <a:xfrm rot="4249260">
          <a:off x="2272412" y="4013236"/>
          <a:ext cx="2481285" cy="32092"/>
        </a:xfrm>
        <a:custGeom>
          <a:avLst/>
          <a:gdLst/>
          <a:ahLst/>
          <a:cxnLst/>
          <a:rect l="0" t="0" r="0" b="0"/>
          <a:pathLst>
            <a:path>
              <a:moveTo>
                <a:pt x="0" y="16046"/>
              </a:moveTo>
              <a:lnTo>
                <a:pt x="2481285"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51022" y="3967250"/>
        <a:ext cx="124064" cy="124064"/>
      </dsp:txXfrm>
    </dsp:sp>
    <dsp:sp modelId="{F29EB88A-147F-415E-ABEA-C687AE4FE4FB}">
      <dsp:nvSpPr>
        <dsp:cNvPr id="0" name=""/>
        <dsp:cNvSpPr/>
      </dsp:nvSpPr>
      <dsp:spPr>
        <a:xfrm>
          <a:off x="3920631" y="4691595"/>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Sales &amp; Distribution</a:t>
          </a:r>
        </a:p>
      </dsp:txBody>
      <dsp:txXfrm>
        <a:off x="3950475" y="4721439"/>
        <a:ext cx="2745336" cy="959253"/>
      </dsp:txXfrm>
    </dsp:sp>
    <dsp:sp modelId="{B31A6765-AB43-4A30-BE2C-87A493E2C9C9}">
      <dsp:nvSpPr>
        <dsp:cNvPr id="0" name=""/>
        <dsp:cNvSpPr/>
      </dsp:nvSpPr>
      <dsp:spPr>
        <a:xfrm>
          <a:off x="855675" y="3962399"/>
          <a:ext cx="2037883" cy="1018941"/>
        </a:xfrm>
        <a:prstGeom prst="roundRect">
          <a:avLst>
            <a:gd name="adj" fmla="val 10000"/>
          </a:avLst>
        </a:prstGeom>
        <a:gradFill rotWithShape="0">
          <a:gsLst>
            <a:gs pos="60000">
              <a:srgbClr val="5C7CAC"/>
            </a:gs>
            <a:gs pos="0">
              <a:schemeClr val="tx2">
                <a:lumMod val="75000"/>
              </a:schemeClr>
            </a:gs>
            <a:gs pos="100000">
              <a:schemeClr val="accent1">
                <a:shade val="80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effectLst>
                <a:outerShdw blurRad="38100" dist="38100" dir="2700000" algn="tl">
                  <a:srgbClr val="000000">
                    <a:alpha val="43137"/>
                  </a:srgbClr>
                </a:outerShdw>
              </a:effectLst>
            </a:rPr>
            <a:t>Administrative Assistant</a:t>
          </a:r>
        </a:p>
      </dsp:txBody>
      <dsp:txXfrm>
        <a:off x="885519" y="3992243"/>
        <a:ext cx="1978195" cy="959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0C7CD-1837-4EAC-B585-AF3A3EC30DB1}">
      <dsp:nvSpPr>
        <dsp:cNvPr id="0" name=""/>
        <dsp:cNvSpPr/>
      </dsp:nvSpPr>
      <dsp:spPr>
        <a:xfrm>
          <a:off x="705849" y="1905930"/>
          <a:ext cx="2399628" cy="1903138"/>
        </a:xfrm>
        <a:prstGeom prst="roundRect">
          <a:avLst>
            <a:gd name="adj" fmla="val 10000"/>
          </a:avLst>
        </a:prstGeom>
        <a:gradFill rotWithShape="0">
          <a:gsLst>
            <a:gs pos="60000">
              <a:schemeClr val="tx2">
                <a:lumMod val="75000"/>
              </a:schemeClr>
            </a:gs>
            <a:gs pos="0">
              <a:schemeClr val="tx2">
                <a:lumMod val="75000"/>
              </a:schemeClr>
            </a:gs>
            <a:gs pos="100000">
              <a:schemeClr val="accent1">
                <a:shade val="80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Senior Executive</a:t>
          </a:r>
        </a:p>
      </dsp:txBody>
      <dsp:txXfrm>
        <a:off x="761590" y="1961671"/>
        <a:ext cx="2288146" cy="1791656"/>
      </dsp:txXfrm>
    </dsp:sp>
    <dsp:sp modelId="{3B01E5F5-5356-4951-A406-516BA7FBE420}">
      <dsp:nvSpPr>
        <dsp:cNvPr id="0" name=""/>
        <dsp:cNvSpPr/>
      </dsp:nvSpPr>
      <dsp:spPr>
        <a:xfrm rot="17350740">
          <a:off x="2272411" y="1669670"/>
          <a:ext cx="2481285" cy="32092"/>
        </a:xfrm>
        <a:custGeom>
          <a:avLst/>
          <a:gdLst/>
          <a:ahLst/>
          <a:cxnLst/>
          <a:rect l="0" t="0" r="0" b="0"/>
          <a:pathLst>
            <a:path>
              <a:moveTo>
                <a:pt x="0" y="16046"/>
              </a:moveTo>
              <a:lnTo>
                <a:pt x="2481285"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51022" y="1623684"/>
        <a:ext cx="124064" cy="124064"/>
      </dsp:txXfrm>
    </dsp:sp>
    <dsp:sp modelId="{46A6167E-5843-42A1-B2E9-D754555E69B8}">
      <dsp:nvSpPr>
        <dsp:cNvPr id="0" name=""/>
        <dsp:cNvSpPr/>
      </dsp:nvSpPr>
      <dsp:spPr>
        <a:xfrm>
          <a:off x="3920631" y="4463"/>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a:glow rad="228600">
            <a:schemeClr val="accent5">
              <a:satMod val="175000"/>
              <a:alpha val="4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FFFF00"/>
              </a:solidFill>
              <a:effectLst>
                <a:outerShdw blurRad="38100" dist="38100" dir="2700000" algn="tl">
                  <a:srgbClr val="000000">
                    <a:alpha val="43137"/>
                  </a:srgbClr>
                </a:outerShdw>
              </a:effectLst>
            </a:rPr>
            <a:t>Human Resources</a:t>
          </a:r>
        </a:p>
      </dsp:txBody>
      <dsp:txXfrm>
        <a:off x="3950475" y="34307"/>
        <a:ext cx="2745336" cy="959253"/>
      </dsp:txXfrm>
    </dsp:sp>
    <dsp:sp modelId="{8D1F0415-37A5-493C-90C3-5AA8741C83E3}">
      <dsp:nvSpPr>
        <dsp:cNvPr id="0" name=""/>
        <dsp:cNvSpPr/>
      </dsp:nvSpPr>
      <dsp:spPr>
        <a:xfrm rot="18289469">
          <a:off x="2799340" y="2255562"/>
          <a:ext cx="1427427" cy="32092"/>
        </a:xfrm>
        <a:custGeom>
          <a:avLst/>
          <a:gdLst/>
          <a:ahLst/>
          <a:cxnLst/>
          <a:rect l="0" t="0" r="0" b="0"/>
          <a:pathLst>
            <a:path>
              <a:moveTo>
                <a:pt x="0" y="16046"/>
              </a:moveTo>
              <a:lnTo>
                <a:pt x="1427427"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7368" y="2235922"/>
        <a:ext cx="71371" cy="71371"/>
      </dsp:txXfrm>
    </dsp:sp>
    <dsp:sp modelId="{AD065D55-6D25-4370-9F2E-88FB1EEDC36B}">
      <dsp:nvSpPr>
        <dsp:cNvPr id="0" name=""/>
        <dsp:cNvSpPr/>
      </dsp:nvSpPr>
      <dsp:spPr>
        <a:xfrm>
          <a:off x="3920631" y="1176246"/>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a:glow rad="228600">
            <a:schemeClr val="accent5">
              <a:satMod val="175000"/>
              <a:alpha val="4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FFFF00"/>
              </a:solidFill>
              <a:effectLst>
                <a:outerShdw blurRad="38100" dist="38100" dir="2700000" algn="tl">
                  <a:srgbClr val="000000">
                    <a:alpha val="43137"/>
                  </a:srgbClr>
                </a:outerShdw>
              </a:effectLst>
            </a:rPr>
            <a:t>Finance</a:t>
          </a:r>
        </a:p>
      </dsp:txBody>
      <dsp:txXfrm>
        <a:off x="3950475" y="1206090"/>
        <a:ext cx="2745336" cy="959253"/>
      </dsp:txXfrm>
    </dsp:sp>
    <dsp:sp modelId="{1360F844-1D13-42B3-BBE4-3BDBD2766A12}">
      <dsp:nvSpPr>
        <dsp:cNvPr id="0" name=""/>
        <dsp:cNvSpPr/>
      </dsp:nvSpPr>
      <dsp:spPr>
        <a:xfrm>
          <a:off x="3105477" y="2841453"/>
          <a:ext cx="815153" cy="32092"/>
        </a:xfrm>
        <a:custGeom>
          <a:avLst/>
          <a:gdLst/>
          <a:ahLst/>
          <a:cxnLst/>
          <a:rect l="0" t="0" r="0" b="0"/>
          <a:pathLst>
            <a:path>
              <a:moveTo>
                <a:pt x="0" y="16046"/>
              </a:moveTo>
              <a:lnTo>
                <a:pt x="815153"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92675" y="2837121"/>
        <a:ext cx="40757" cy="40757"/>
      </dsp:txXfrm>
    </dsp:sp>
    <dsp:sp modelId="{7D74289F-85AB-49DC-BF47-DDADA41AEF28}">
      <dsp:nvSpPr>
        <dsp:cNvPr id="0" name=""/>
        <dsp:cNvSpPr/>
      </dsp:nvSpPr>
      <dsp:spPr>
        <a:xfrm>
          <a:off x="3920631" y="2348029"/>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Procurement</a:t>
          </a:r>
        </a:p>
      </dsp:txBody>
      <dsp:txXfrm>
        <a:off x="3950475" y="2377873"/>
        <a:ext cx="2745336" cy="959253"/>
      </dsp:txXfrm>
    </dsp:sp>
    <dsp:sp modelId="{381A965A-6DF6-4CFB-9E60-045723AAB749}">
      <dsp:nvSpPr>
        <dsp:cNvPr id="0" name=""/>
        <dsp:cNvSpPr/>
      </dsp:nvSpPr>
      <dsp:spPr>
        <a:xfrm rot="3310531">
          <a:off x="2799340" y="3427345"/>
          <a:ext cx="1427427" cy="32092"/>
        </a:xfrm>
        <a:custGeom>
          <a:avLst/>
          <a:gdLst/>
          <a:ahLst/>
          <a:cxnLst/>
          <a:rect l="0" t="0" r="0" b="0"/>
          <a:pathLst>
            <a:path>
              <a:moveTo>
                <a:pt x="0" y="16046"/>
              </a:moveTo>
              <a:lnTo>
                <a:pt x="1427427"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77368" y="3407705"/>
        <a:ext cx="71371" cy="71371"/>
      </dsp:txXfrm>
    </dsp:sp>
    <dsp:sp modelId="{1F711CE0-C252-434F-A272-B5AA65C365C4}">
      <dsp:nvSpPr>
        <dsp:cNvPr id="0" name=""/>
        <dsp:cNvSpPr/>
      </dsp:nvSpPr>
      <dsp:spPr>
        <a:xfrm>
          <a:off x="3920631" y="3519812"/>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Manufacturing</a:t>
          </a:r>
        </a:p>
      </dsp:txBody>
      <dsp:txXfrm>
        <a:off x="3950475" y="3549656"/>
        <a:ext cx="2745336" cy="959253"/>
      </dsp:txXfrm>
    </dsp:sp>
    <dsp:sp modelId="{4BA8E8B0-C60B-4F84-8BE7-0A8FD23ACC51}">
      <dsp:nvSpPr>
        <dsp:cNvPr id="0" name=""/>
        <dsp:cNvSpPr/>
      </dsp:nvSpPr>
      <dsp:spPr>
        <a:xfrm rot="4249260">
          <a:off x="2272411" y="4013236"/>
          <a:ext cx="2481285" cy="32092"/>
        </a:xfrm>
        <a:custGeom>
          <a:avLst/>
          <a:gdLst/>
          <a:ahLst/>
          <a:cxnLst/>
          <a:rect l="0" t="0" r="0" b="0"/>
          <a:pathLst>
            <a:path>
              <a:moveTo>
                <a:pt x="0" y="16046"/>
              </a:moveTo>
              <a:lnTo>
                <a:pt x="2481285" y="16046"/>
              </a:lnTo>
            </a:path>
          </a:pathLst>
        </a:custGeom>
        <a:noFill/>
        <a:ln w="6350" cap="flat" cmpd="sng" algn="ctr">
          <a:solidFill>
            <a:schemeClr val="accent1">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51022" y="3967250"/>
        <a:ext cx="124064" cy="124064"/>
      </dsp:txXfrm>
    </dsp:sp>
    <dsp:sp modelId="{F29EB88A-147F-415E-ABEA-C687AE4FE4FB}">
      <dsp:nvSpPr>
        <dsp:cNvPr id="0" name=""/>
        <dsp:cNvSpPr/>
      </dsp:nvSpPr>
      <dsp:spPr>
        <a:xfrm>
          <a:off x="3920631" y="4691595"/>
          <a:ext cx="2805024" cy="1018941"/>
        </a:xfrm>
        <a:prstGeom prst="roundRect">
          <a:avLst>
            <a:gd name="adj" fmla="val 10000"/>
          </a:avLst>
        </a:prstGeom>
        <a:gradFill rotWithShape="0">
          <a:gsLst>
            <a:gs pos="60000">
              <a:srgbClr val="5A7DAF"/>
            </a:gs>
            <a:gs pos="0">
              <a:schemeClr val="tx2">
                <a:lumMod val="75000"/>
              </a:schemeClr>
            </a:gs>
            <a:gs pos="100000">
              <a:schemeClr val="accent1">
                <a:tint val="99000"/>
                <a:hueOff val="0"/>
                <a:satOff val="0"/>
                <a:lumOff val="0"/>
                <a:alphaOff val="0"/>
                <a:tint val="50000"/>
                <a:shade val="100000"/>
                <a:satMod val="3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a:effectLst>
                <a:outerShdw blurRad="38100" dist="38100" dir="2700000" algn="tl">
                  <a:srgbClr val="000000">
                    <a:alpha val="43137"/>
                  </a:srgbClr>
                </a:outerShdw>
              </a:effectLst>
            </a:rPr>
            <a:t>Sales &amp; Distribution</a:t>
          </a:r>
        </a:p>
      </dsp:txBody>
      <dsp:txXfrm>
        <a:off x="3950475" y="4721439"/>
        <a:ext cx="2745336" cy="959253"/>
      </dsp:txXfrm>
    </dsp:sp>
    <dsp:sp modelId="{B31A6765-AB43-4A30-BE2C-87A493E2C9C9}">
      <dsp:nvSpPr>
        <dsp:cNvPr id="0" name=""/>
        <dsp:cNvSpPr/>
      </dsp:nvSpPr>
      <dsp:spPr>
        <a:xfrm>
          <a:off x="855674" y="3962399"/>
          <a:ext cx="2037883" cy="1018941"/>
        </a:xfrm>
        <a:prstGeom prst="roundRect">
          <a:avLst>
            <a:gd name="adj" fmla="val 10000"/>
          </a:avLst>
        </a:prstGeom>
        <a:gradFill rotWithShape="0">
          <a:gsLst>
            <a:gs pos="60000">
              <a:srgbClr val="5C7CAC"/>
            </a:gs>
            <a:gs pos="0">
              <a:schemeClr val="tx2">
                <a:lumMod val="75000"/>
              </a:schemeClr>
            </a:gs>
            <a:gs pos="100000">
              <a:schemeClr val="accent1">
                <a:shade val="80000"/>
                <a:hueOff val="0"/>
                <a:satOff val="0"/>
                <a:lumOff val="0"/>
                <a:alphaOff val="0"/>
                <a:tint val="50000"/>
                <a:shade val="100000"/>
                <a:satMod val="350000"/>
              </a:schemeClr>
            </a:gs>
          </a:gsLst>
          <a:lin ang="5400000" scaled="0"/>
        </a:gradFill>
        <a:ln>
          <a:noFill/>
        </a:ln>
        <a:effectLst>
          <a:glow rad="228600">
            <a:schemeClr val="accent5">
              <a:satMod val="175000"/>
              <a:alpha val="40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FFFF00"/>
              </a:solidFill>
              <a:effectLst>
                <a:outerShdw blurRad="38100" dist="38100" dir="2700000" algn="tl">
                  <a:srgbClr val="000000">
                    <a:alpha val="43137"/>
                  </a:srgbClr>
                </a:outerShdw>
              </a:effectLst>
            </a:rPr>
            <a:t>Administrative Assistant</a:t>
          </a:r>
        </a:p>
      </dsp:txBody>
      <dsp:txXfrm>
        <a:off x="885518" y="3992243"/>
        <a:ext cx="1978195" cy="9592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ABB18-A902-4251-9E38-B031B16206B6}"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A7E91-D511-428A-85BD-7748A73D86F0}" type="slidenum">
              <a:rPr lang="en-US" smtClean="0"/>
              <a:t>‹#›</a:t>
            </a:fld>
            <a:endParaRPr lang="en-US"/>
          </a:p>
        </p:txBody>
      </p:sp>
    </p:spTree>
    <p:extLst>
      <p:ext uri="{BB962C8B-B14F-4D97-AF65-F5344CB8AC3E}">
        <p14:creationId xmlns:p14="http://schemas.microsoft.com/office/powerpoint/2010/main" val="257497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get started, I would just like to remind everyone that AAPOR offers webinar sponsorship opportunities and institutional subscriptions to organizations who would like to support AAPOR’s online education program. If interested, please contact Lailah Johnson for further details at ljohnson@aapor.org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612EB-7670-4EC0-8545-BCE05FA28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05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0BC35-D448-40D6-ACE8-BBFE0753314F}" type="slidenum">
              <a:rPr lang="en-US">
                <a:solidFill>
                  <a:prstClr val="black"/>
                </a:solidFill>
              </a:rPr>
              <a:pPr/>
              <a:t>15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We consider the response process to consist of two parts:</a:t>
            </a:r>
          </a:p>
          <a:p>
            <a:pPr>
              <a:spcBef>
                <a:spcPct val="0"/>
              </a:spcBef>
            </a:pPr>
            <a:endParaRPr lang="en-US" dirty="0"/>
          </a:p>
          <a:p>
            <a:pPr>
              <a:spcBef>
                <a:spcPct val="0"/>
              </a:spcBef>
            </a:pPr>
            <a:r>
              <a:rPr lang="en-US" dirty="0"/>
              <a:t>The decision to participate</a:t>
            </a:r>
          </a:p>
          <a:p>
            <a:pPr>
              <a:spcBef>
                <a:spcPct val="0"/>
              </a:spcBef>
            </a:pPr>
            <a:endParaRPr lang="en-US" dirty="0"/>
          </a:p>
          <a:p>
            <a:pPr>
              <a:spcBef>
                <a:spcPct val="0"/>
              </a:spcBef>
            </a:pPr>
            <a:r>
              <a:rPr lang="en-US" dirty="0"/>
              <a:t>And</a:t>
            </a:r>
          </a:p>
          <a:p>
            <a:pPr>
              <a:spcBef>
                <a:spcPct val="0"/>
              </a:spcBef>
            </a:pPr>
            <a:endParaRPr lang="en-US" dirty="0"/>
          </a:p>
          <a:p>
            <a:pPr>
              <a:spcBef>
                <a:spcPct val="0"/>
              </a:spcBef>
            </a:pPr>
            <a:r>
              <a:rPr lang="en-US" dirty="0"/>
              <a:t>Actions and activities involved in performing the response task.</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18</a:t>
            </a:fld>
            <a:endParaRPr lang="en-US" dirty="0"/>
          </a:p>
        </p:txBody>
      </p:sp>
    </p:spTree>
    <p:extLst>
      <p:ext uri="{BB962C8B-B14F-4D97-AF65-F5344CB8AC3E}">
        <p14:creationId xmlns:p14="http://schemas.microsoft.com/office/powerpoint/2010/main" val="306408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This is our cast of characters in the response process, all of them in their neat little boxes  -- the business, its employees, and the environment it operates in.  Notice that the Survey Organization is part of the external environment.</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19</a:t>
            </a:fld>
            <a:endParaRPr lang="en-US" dirty="0"/>
          </a:p>
        </p:txBody>
      </p:sp>
    </p:spTree>
    <p:extLst>
      <p:ext uri="{BB962C8B-B14F-4D97-AF65-F5344CB8AC3E}">
        <p14:creationId xmlns:p14="http://schemas.microsoft.com/office/powerpoint/2010/main" val="383069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i="0" dirty="0"/>
              <a:t>At each of levels, there are </a:t>
            </a:r>
            <a:r>
              <a:rPr lang="en-US" baseline="0" dirty="0"/>
              <a:t>three factors that affect business decision-making and behavior</a:t>
            </a:r>
            <a:endParaRPr lang="en-US" i="0" dirty="0"/>
          </a:p>
          <a:p>
            <a:pPr>
              <a:spcBef>
                <a:spcPct val="0"/>
              </a:spcBef>
            </a:pPr>
            <a:endParaRPr lang="en-US" dirty="0"/>
          </a:p>
          <a:p>
            <a:pPr>
              <a:spcBef>
                <a:spcPct val="0"/>
              </a:spcBef>
            </a:pPr>
            <a:r>
              <a:rPr lang="en-US" baseline="0" dirty="0"/>
              <a:t>These factors are:</a:t>
            </a:r>
          </a:p>
          <a:p>
            <a:pPr>
              <a:spcBef>
                <a:spcPct val="0"/>
              </a:spcBef>
            </a:pPr>
            <a:endParaRPr lang="en-US" baseline="0" dirty="0"/>
          </a:p>
          <a:p>
            <a:pPr>
              <a:spcBef>
                <a:spcPct val="0"/>
              </a:spcBef>
            </a:pPr>
            <a:r>
              <a:rPr lang="en-US" baseline="0" dirty="0"/>
              <a:t>	--Authority</a:t>
            </a:r>
          </a:p>
          <a:p>
            <a:pPr>
              <a:spcBef>
                <a:spcPct val="0"/>
              </a:spcBef>
            </a:pPr>
            <a:r>
              <a:rPr lang="en-US" baseline="0" dirty="0"/>
              <a:t>	--Capacity</a:t>
            </a:r>
          </a:p>
          <a:p>
            <a:pPr>
              <a:spcBef>
                <a:spcPct val="0"/>
              </a:spcBef>
            </a:pPr>
            <a:r>
              <a:rPr lang="en-US" baseline="0" dirty="0"/>
              <a:t>	--Motivation</a:t>
            </a:r>
            <a:endParaRPr lang="en-US" dirty="0"/>
          </a:p>
          <a:p>
            <a:pPr>
              <a:spcBef>
                <a:spcPct val="0"/>
              </a:spcBef>
            </a:pPr>
            <a:endParaRPr lang="en-US" dirty="0"/>
          </a:p>
          <a:p>
            <a:r>
              <a:rPr lang="en-US" dirty="0"/>
              <a:t>What are “authority”, “capacity,” and “motivation”?  What do they mean; how do they fit into this model?</a:t>
            </a:r>
          </a:p>
        </p:txBody>
      </p:sp>
      <p:sp>
        <p:nvSpPr>
          <p:cNvPr id="4" name="Slide Number Placeholder 3"/>
          <p:cNvSpPr>
            <a:spLocks noGrp="1"/>
          </p:cNvSpPr>
          <p:nvPr>
            <p:ph type="sldNum" sz="quarter" idx="10"/>
          </p:nvPr>
        </p:nvSpPr>
        <p:spPr/>
        <p:txBody>
          <a:bodyPr/>
          <a:lstStyle/>
          <a:p>
            <a:fld id="{FF7018FD-BFDE-4165-B804-B19DA5BAD822}" type="slidenum">
              <a:rPr lang="en-US" smtClean="0"/>
              <a:t>20</a:t>
            </a:fld>
            <a:endParaRPr lang="en-US" dirty="0"/>
          </a:p>
        </p:txBody>
      </p:sp>
    </p:spTree>
    <p:extLst>
      <p:ext uri="{BB962C8B-B14F-4D97-AF65-F5344CB8AC3E}">
        <p14:creationId xmlns:p14="http://schemas.microsoft.com/office/powerpoint/2010/main" val="291941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Suffice it to say, at this point, that </a:t>
            </a:r>
          </a:p>
          <a:p>
            <a:endParaRPr lang="en-US" dirty="0"/>
          </a:p>
          <a:p>
            <a:r>
              <a:rPr lang="en-US" dirty="0"/>
              <a:t>Authority …..is associated with questions like “Do I have to do this?”</a:t>
            </a:r>
          </a:p>
          <a:p>
            <a:endParaRPr lang="en-US" dirty="0"/>
          </a:p>
          <a:p>
            <a:r>
              <a:rPr lang="en-US" dirty="0"/>
              <a:t>Capacity……is associated with……</a:t>
            </a:r>
          </a:p>
          <a:p>
            <a:endParaRPr lang="en-US" dirty="0"/>
          </a:p>
          <a:p>
            <a:r>
              <a:rPr lang="en-US" dirty="0"/>
              <a:t>And</a:t>
            </a:r>
          </a:p>
          <a:p>
            <a:endParaRPr lang="en-US" dirty="0"/>
          </a:p>
          <a:p>
            <a:r>
              <a:rPr lang="en-US" dirty="0"/>
              <a:t>Motivation …… is associated with…..</a:t>
            </a:r>
          </a:p>
          <a:p>
            <a:endParaRPr lang="en-US" dirty="0"/>
          </a:p>
          <a:p>
            <a:r>
              <a:rPr lang="en-US" dirty="0"/>
              <a:t>Issues</a:t>
            </a:r>
            <a:r>
              <a:rPr lang="en-US" baseline="0" dirty="0"/>
              <a:t> associated with these 3 themes guide the behaviors of each of the 3 levels in their roles in the response process.  I’ll say a little more about this later.</a:t>
            </a:r>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21</a:t>
            </a:fld>
            <a:endParaRPr lang="en-US" dirty="0"/>
          </a:p>
        </p:txBody>
      </p:sp>
    </p:spTree>
    <p:extLst>
      <p:ext uri="{BB962C8B-B14F-4D97-AF65-F5344CB8AC3E}">
        <p14:creationId xmlns:p14="http://schemas.microsoft.com/office/powerpoint/2010/main" val="124986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now, let’s return to our cast of characters in the response process, all of them in their neat little boxes  -- the business, its employees, and the environment it operates in.  </a:t>
            </a:r>
          </a:p>
          <a:p>
            <a:pPr>
              <a:spcBef>
                <a:spcPct val="0"/>
              </a:spcBef>
            </a:pPr>
            <a:endParaRPr lang="en-US" dirty="0"/>
          </a:p>
          <a:p>
            <a:pPr>
              <a:spcBef>
                <a:spcPct val="0"/>
              </a:spcBef>
            </a:pPr>
            <a:r>
              <a:rPr lang="en-US" i="1" dirty="0"/>
              <a:t>&lt;Click&gt;</a:t>
            </a:r>
          </a:p>
          <a:p>
            <a:pPr>
              <a:spcBef>
                <a:spcPct val="0"/>
              </a:spcBef>
            </a:pPr>
            <a:r>
              <a:rPr lang="en-US" dirty="0"/>
              <a:t>The box I’m going to focus on here is this one – the business and its management.  Think inside this box.  And we’ll consider the other players in how they relate to this box.</a:t>
            </a:r>
          </a:p>
          <a:p>
            <a:pPr>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22</a:t>
            </a:fld>
            <a:endParaRPr lang="en-US" dirty="0"/>
          </a:p>
        </p:txBody>
      </p:sp>
    </p:spTree>
    <p:extLst>
      <p:ext uri="{BB962C8B-B14F-4D97-AF65-F5344CB8AC3E}">
        <p14:creationId xmlns:p14="http://schemas.microsoft.com/office/powerpoint/2010/main" val="152938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organizational science literature pretty much agrees that the primary goals of businesses and organizations are: ……..</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23</a:t>
            </a:fld>
            <a:endParaRPr lang="en-US" dirty="0"/>
          </a:p>
        </p:txBody>
      </p:sp>
    </p:spTree>
    <p:extLst>
      <p:ext uri="{BB962C8B-B14F-4D97-AF65-F5344CB8AC3E}">
        <p14:creationId xmlns:p14="http://schemas.microsoft.com/office/powerpoint/2010/main" val="4251982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24</a:t>
            </a:fld>
            <a:endParaRPr lang="en-US" dirty="0"/>
          </a:p>
        </p:txBody>
      </p:sp>
    </p:spTree>
    <p:extLst>
      <p:ext uri="{BB962C8B-B14F-4D97-AF65-F5344CB8AC3E}">
        <p14:creationId xmlns:p14="http://schemas.microsoft.com/office/powerpoint/2010/main" val="285416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making the decision whether or not to participate in a survey, on the costs side of the equation, research has shown that businesses consider completing a survey to represent a cost that has no associated benefit or production.</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25</a:t>
            </a:fld>
            <a:endParaRPr lang="en-US" dirty="0"/>
          </a:p>
        </p:txBody>
      </p:sp>
    </p:spTree>
    <p:extLst>
      <p:ext uri="{BB962C8B-B14F-4D97-AF65-F5344CB8AC3E}">
        <p14:creationId xmlns:p14="http://schemas.microsoft.com/office/powerpoint/2010/main" val="3324528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in building our model, </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we recognize that the decision to participate in a survey belongs to the business.  And we can already see where costs enter the picture, </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as </a:t>
            </a:r>
            <a:r>
              <a:rPr lang="en-US" b="1" dirty="0"/>
              <a:t>expectations</a:t>
            </a:r>
            <a:r>
              <a:rPr lang="en-US" dirty="0"/>
              <a:t> about performing the response tasks are a factor in the participation decision.</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26</a:t>
            </a:fld>
            <a:endParaRPr lang="en-US" dirty="0"/>
          </a:p>
        </p:txBody>
      </p:sp>
    </p:spTree>
    <p:extLst>
      <p:ext uri="{BB962C8B-B14F-4D97-AF65-F5344CB8AC3E}">
        <p14:creationId xmlns:p14="http://schemas.microsoft.com/office/powerpoint/2010/main" val="403963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please be sure to save your questions for the Q&amp;A session and complete the survey at the end of the webinar session.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FA9760-BA53-4B9E-AD33-DE73A08B79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05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A7E91-D511-428A-85BD-7748A73D86F0}" type="slidenum">
              <a:rPr lang="en-US" smtClean="0"/>
              <a:t>27</a:t>
            </a:fld>
            <a:endParaRPr lang="en-US"/>
          </a:p>
        </p:txBody>
      </p:sp>
    </p:spTree>
    <p:extLst>
      <p:ext uri="{BB962C8B-B14F-4D97-AF65-F5344CB8AC3E}">
        <p14:creationId xmlns:p14="http://schemas.microsoft.com/office/powerpoint/2010/main" val="1841513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in building our model, </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we recognize that the decision to participate in a survey belongs to the business.  And we can already see where costs enter the picture, </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as </a:t>
            </a:r>
            <a:r>
              <a:rPr lang="en-US" b="1" dirty="0"/>
              <a:t>expectations</a:t>
            </a:r>
            <a:r>
              <a:rPr lang="en-US" dirty="0"/>
              <a:t> about performing the response tasks are a factor in the participation decision.</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28</a:t>
            </a:fld>
            <a:endParaRPr lang="en-US" dirty="0"/>
          </a:p>
        </p:txBody>
      </p:sp>
    </p:spTree>
    <p:extLst>
      <p:ext uri="{BB962C8B-B14F-4D97-AF65-F5344CB8AC3E}">
        <p14:creationId xmlns:p14="http://schemas.microsoft.com/office/powerpoint/2010/main" val="246668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A7E91-D511-428A-85BD-7748A73D86F0}" type="slidenum">
              <a:rPr lang="en-US" smtClean="0"/>
              <a:t>29</a:t>
            </a:fld>
            <a:endParaRPr lang="en-US"/>
          </a:p>
        </p:txBody>
      </p:sp>
    </p:spTree>
    <p:extLst>
      <p:ext uri="{BB962C8B-B14F-4D97-AF65-F5344CB8AC3E}">
        <p14:creationId xmlns:p14="http://schemas.microsoft.com/office/powerpoint/2010/main" val="378551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returning to our model – management’s authority is not only exercised in the decision to participate.  Authority also comes into play in assigning or delegating the response task, by selecting the respondent, considering the respondent’s knowledge of the data. </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Management’s authority also comes into play in completing the response process by releasing the questionnaire to the survey organization in the form of a response</a:t>
            </a:r>
          </a:p>
        </p:txBody>
      </p:sp>
      <p:sp>
        <p:nvSpPr>
          <p:cNvPr id="4" name="Slide Number Placeholder 3"/>
          <p:cNvSpPr>
            <a:spLocks noGrp="1"/>
          </p:cNvSpPr>
          <p:nvPr>
            <p:ph type="sldNum" sz="quarter" idx="10"/>
          </p:nvPr>
        </p:nvSpPr>
        <p:spPr/>
        <p:txBody>
          <a:bodyPr/>
          <a:lstStyle/>
          <a:p>
            <a:fld id="{FF7018FD-BFDE-4165-B804-B19DA5BAD822}" type="slidenum">
              <a:rPr lang="en-US" smtClean="0"/>
              <a:t>30</a:t>
            </a:fld>
            <a:endParaRPr lang="en-US"/>
          </a:p>
        </p:txBody>
      </p:sp>
    </p:spTree>
    <p:extLst>
      <p:ext uri="{BB962C8B-B14F-4D97-AF65-F5344CB8AC3E}">
        <p14:creationId xmlns:p14="http://schemas.microsoft.com/office/powerpoint/2010/main" val="145712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Next, let’s take a closer look the respondent’s activities in performing the response task as an employee of the business.  There’s an awful lot going on inside this little diamond.</a:t>
            </a:r>
          </a:p>
          <a:p>
            <a:endParaRPr lang="en-US"/>
          </a:p>
        </p:txBody>
      </p:sp>
      <p:sp>
        <p:nvSpPr>
          <p:cNvPr id="4" name="Slide Number Placeholder 3"/>
          <p:cNvSpPr>
            <a:spLocks noGrp="1"/>
          </p:cNvSpPr>
          <p:nvPr>
            <p:ph type="sldNum" sz="quarter" idx="10"/>
          </p:nvPr>
        </p:nvSpPr>
        <p:spPr/>
        <p:txBody>
          <a:bodyPr/>
          <a:lstStyle/>
          <a:p>
            <a:fld id="{FF7018FD-BFDE-4165-B804-B19DA5BAD822}" type="slidenum">
              <a:rPr lang="en-US" smtClean="0"/>
              <a:t>31</a:t>
            </a:fld>
            <a:endParaRPr lang="en-US"/>
          </a:p>
        </p:txBody>
      </p:sp>
    </p:spTree>
    <p:extLst>
      <p:ext uri="{BB962C8B-B14F-4D97-AF65-F5344CB8AC3E}">
        <p14:creationId xmlns:p14="http://schemas.microsoft.com/office/powerpoint/2010/main" val="648164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These are the steps or activities involved in performing the response tasks, as proposed by </a:t>
            </a:r>
            <a:r>
              <a:rPr lang="en-US" err="1"/>
              <a:t>Sudman</a:t>
            </a:r>
            <a:r>
              <a:rPr lang="en-US"/>
              <a:t> et al, integrating some enhancements offered by </a:t>
            </a:r>
            <a:r>
              <a:rPr lang="en-US" err="1"/>
              <a:t>Bavdaz</a:t>
            </a:r>
            <a:r>
              <a:rPr lang="en-US"/>
              <a:t>.</a:t>
            </a:r>
          </a:p>
          <a:p>
            <a:pPr>
              <a:spcBef>
                <a:spcPct val="0"/>
              </a:spcBef>
            </a:pPr>
            <a:endParaRPr lang="en-US"/>
          </a:p>
          <a:p>
            <a:pPr>
              <a:spcBef>
                <a:spcPct val="0"/>
              </a:spcBef>
            </a:pPr>
            <a:r>
              <a:rPr lang="en-US" i="1"/>
              <a:t>&lt;CLICK&gt;</a:t>
            </a:r>
            <a:endParaRPr lang="en-US"/>
          </a:p>
        </p:txBody>
      </p:sp>
      <p:sp>
        <p:nvSpPr>
          <p:cNvPr id="4" name="Slide Number Placeholder 3"/>
          <p:cNvSpPr>
            <a:spLocks noGrp="1"/>
          </p:cNvSpPr>
          <p:nvPr>
            <p:ph type="sldNum" sz="quarter" idx="10"/>
          </p:nvPr>
        </p:nvSpPr>
        <p:spPr/>
        <p:txBody>
          <a:bodyPr/>
          <a:lstStyle/>
          <a:p>
            <a:fld id="{FF7018FD-BFDE-4165-B804-B19DA5BAD822}" type="slidenum">
              <a:rPr lang="en-US" smtClean="0"/>
              <a:t>32</a:t>
            </a:fld>
            <a:endParaRPr lang="en-US"/>
          </a:p>
        </p:txBody>
      </p:sp>
    </p:spTree>
    <p:extLst>
      <p:ext uri="{BB962C8B-B14F-4D97-AF65-F5344CB8AC3E}">
        <p14:creationId xmlns:p14="http://schemas.microsoft.com/office/powerpoint/2010/main" val="3647832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First, let</a:t>
            </a:r>
            <a:r>
              <a:rPr lang="en-US" baseline="0"/>
              <a:t> me quickly review </a:t>
            </a:r>
            <a:r>
              <a:rPr lang="en-US"/>
              <a:t>the 4 cognitive steps of comprehension, retrieval, judgment and communication, which have taken hold in business surveys as in household surveys.  </a:t>
            </a:r>
          </a:p>
          <a:p>
            <a:pPr>
              <a:spcBef>
                <a:spcPct val="0"/>
              </a:spcBef>
            </a:pPr>
            <a:endParaRPr lang="en-US"/>
          </a:p>
          <a:p>
            <a:pPr>
              <a:spcBef>
                <a:spcPct val="0"/>
              </a:spcBef>
            </a:pPr>
            <a:r>
              <a:rPr lang="en-US" i="1"/>
              <a:t>&lt;CLICK&gt;</a:t>
            </a:r>
            <a:r>
              <a:rPr lang="en-US"/>
              <a:t> </a:t>
            </a:r>
          </a:p>
        </p:txBody>
      </p:sp>
      <p:sp>
        <p:nvSpPr>
          <p:cNvPr id="4" name="Slide Number Placeholder 3"/>
          <p:cNvSpPr>
            <a:spLocks noGrp="1"/>
          </p:cNvSpPr>
          <p:nvPr>
            <p:ph type="sldNum" sz="quarter" idx="10"/>
          </p:nvPr>
        </p:nvSpPr>
        <p:spPr/>
        <p:txBody>
          <a:bodyPr/>
          <a:lstStyle/>
          <a:p>
            <a:fld id="{FF7018FD-BFDE-4165-B804-B19DA5BAD822}" type="slidenum">
              <a:rPr lang="en-US" smtClean="0"/>
              <a:t>33</a:t>
            </a:fld>
            <a:endParaRPr lang="en-US"/>
          </a:p>
        </p:txBody>
      </p:sp>
    </p:spTree>
    <p:extLst>
      <p:ext uri="{BB962C8B-B14F-4D97-AF65-F5344CB8AC3E}">
        <p14:creationId xmlns:p14="http://schemas.microsoft.com/office/powerpoint/2010/main" val="199571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34</a:t>
            </a:fld>
            <a:endParaRPr lang="en-US"/>
          </a:p>
        </p:txBody>
      </p:sp>
    </p:spTree>
    <p:extLst>
      <p:ext uri="{BB962C8B-B14F-4D97-AF65-F5344CB8AC3E}">
        <p14:creationId xmlns:p14="http://schemas.microsoft.com/office/powerpoint/2010/main" val="3064083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F6926-38FC-47E2-88FF-F53421CCBC2B}" type="slidenum">
              <a:rPr lang="en-US" smtClean="0"/>
              <a:t>38</a:t>
            </a:fld>
            <a:endParaRPr lang="en-US"/>
          </a:p>
        </p:txBody>
      </p:sp>
    </p:spTree>
    <p:extLst>
      <p:ext uri="{BB962C8B-B14F-4D97-AF65-F5344CB8AC3E}">
        <p14:creationId xmlns:p14="http://schemas.microsoft.com/office/powerpoint/2010/main" val="223145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 Because my purpose here is to examine how the business impacts the activities involved in performing the response tasks.</a:t>
            </a:r>
          </a:p>
          <a:p>
            <a:pPr>
              <a:spcBef>
                <a:spcPct val="0"/>
              </a:spcBef>
            </a:pPr>
            <a:endParaRPr lang="en-US" dirty="0"/>
          </a:p>
          <a:p>
            <a:pPr>
              <a:spcBef>
                <a:spcPct val="0"/>
              </a:spcBef>
            </a:pPr>
            <a:r>
              <a:rPr lang="en-US" dirty="0"/>
              <a:t>These are the steps that are determined more at the organizational level, wrapping around the cognitive steps, providing a context within which the personal cognitive steps occur.</a:t>
            </a:r>
          </a:p>
          <a:p>
            <a:pPr>
              <a:spcBef>
                <a:spcPct val="0"/>
              </a:spcBef>
            </a:pPr>
            <a:endParaRPr lang="en-US" dirty="0"/>
          </a:p>
          <a:p>
            <a:pPr>
              <a:spcBef>
                <a:spcPct val="0"/>
              </a:spcBef>
            </a:pPr>
            <a:r>
              <a:rPr lang="en-US" i="1" dirty="0"/>
              <a:t>&lt;CLICK&gt;</a:t>
            </a:r>
            <a:endParaRPr lang="en-US" dirty="0"/>
          </a:p>
          <a:p>
            <a:pPr>
              <a:spcBef>
                <a:spcPct val="0"/>
              </a:spcBef>
            </a:pPr>
            <a:endParaRPr lang="en-US" dirty="0"/>
          </a:p>
          <a:p>
            <a:pPr>
              <a:spcBef>
                <a:spcPct val="0"/>
              </a:spcBef>
            </a:pPr>
            <a:r>
              <a:rPr lang="en-US" dirty="0"/>
              <a:t>Let’s start with Record Formation and encoding.</a:t>
            </a:r>
            <a:endParaRPr lang="en-US" i="1" dirty="0"/>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40</a:t>
            </a:fld>
            <a:endParaRPr lang="en-US"/>
          </a:p>
        </p:txBody>
      </p:sp>
    </p:spTree>
    <p:extLst>
      <p:ext uri="{BB962C8B-B14F-4D97-AF65-F5344CB8AC3E}">
        <p14:creationId xmlns:p14="http://schemas.microsoft.com/office/powerpoint/2010/main" val="262515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800100" algn="l"/>
              </a:tabLst>
              <a:defRPr/>
            </a:pPr>
            <a:r>
              <a:rPr lang="en-US" sz="1800" dirty="0"/>
              <a:t>Now I would like to introduce our presenter for today: </a:t>
            </a:r>
          </a:p>
          <a:p>
            <a:pPr marL="0" marR="0">
              <a:spcBef>
                <a:spcPts val="0"/>
              </a:spcBef>
              <a:spcAft>
                <a:spcPts val="0"/>
              </a:spcAft>
              <a:tabLst>
                <a:tab pos="800100" algn="l"/>
              </a:tabLst>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DIANE K. WILLIMACK</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the Senior Survey Methodologist for Economic Programs at the U.S. Census Bureau, where she created a staff of survey methodologists, who carry out cognitive and usability testing of establishment survey instruments, along with other research on contact strategies and measurement errors in establishment surveys.  Recognized internationally as an expert on the establishment survey response process, Ms.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Willimack</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co-authored the 2013 text, </a:t>
            </a:r>
            <a:r>
              <a:rPr lang="en-US"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Designing &amp; Conducting Business Surveys</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as well as several monograph chapters on nonresponse, questionnaire testing, and randomized experiments in establishment surveys. Previously Ms.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Willimack</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worked at USDA’s National Agricultural Statistics Service, where she studied farmers’ record-keeping practices, investigated the use of incentives, and designed and pretested survey questionnaires.  She holds Masters degrees in survey methodology from the University of Michigan and economics from Iowa State University.  Ms.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Willimack</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is a Fellow of the American Statistical Association and the recipient of the 2016 Jeanne E. Griffith Mentoring Award.  Her main research interests are the behavioral and organizational aspects of the business survey response process, focusing on survey design and communication strategies.</a:t>
            </a:r>
            <a:b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612EB-7670-4EC0-8545-BCE05FA282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294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What are the reasons businesses keep records?</a:t>
            </a:r>
          </a:p>
          <a:p>
            <a:pPr>
              <a:spcBef>
                <a:spcPct val="0"/>
              </a:spcBef>
            </a:pPr>
            <a:endParaRPr lang="en-US" dirty="0"/>
          </a:p>
          <a:p>
            <a:pPr>
              <a:spcBef>
                <a:spcPct val="0"/>
              </a:spcBef>
            </a:pPr>
            <a:r>
              <a:rPr lang="en-US" b="1" i="1" dirty="0"/>
              <a:t>&lt;read the slide&gt;</a:t>
            </a:r>
          </a:p>
          <a:p>
            <a:pPr>
              <a:spcBef>
                <a:spcPct val="0"/>
              </a:spcBef>
            </a:pPr>
            <a:endParaRPr lang="en-US" dirty="0"/>
          </a:p>
          <a:p>
            <a:pPr>
              <a:spcBef>
                <a:spcPct val="0"/>
              </a:spcBef>
            </a:pPr>
            <a:endParaRPr lang="en-US" dirty="0"/>
          </a:p>
          <a:p>
            <a:pPr>
              <a:spcBef>
                <a:spcPct val="0"/>
              </a:spcBef>
            </a:pPr>
            <a:r>
              <a:rPr lang="en-US" dirty="0"/>
              <a:t>Notice that keeping track of data for statistical purposes, to respond to surveys, is </a:t>
            </a:r>
            <a:r>
              <a:rPr lang="en-US" u="sng" dirty="0"/>
              <a:t>not</a:t>
            </a:r>
            <a:r>
              <a:rPr lang="en-US" dirty="0"/>
              <a:t> listed here.  In other words, organizational records serve other masters; and survey organizations aren’t exactly high on that list.</a:t>
            </a:r>
          </a:p>
          <a:p>
            <a:pPr>
              <a:spcBef>
                <a:spcPct val="0"/>
              </a:spcBef>
            </a:pPr>
            <a:endParaRPr lang="en-US" dirty="0"/>
          </a:p>
          <a:p>
            <a:pPr>
              <a:spcBef>
                <a:spcPct val="0"/>
              </a:spcBef>
            </a:pPr>
            <a:r>
              <a:rPr lang="en-US" i="1" dirty="0"/>
              <a:t>&lt;CLICK&gt;</a:t>
            </a:r>
            <a:endParaRPr lang="en-US" dirty="0"/>
          </a:p>
          <a:p>
            <a:pPr>
              <a:spcBef>
                <a:spcPct val="0"/>
              </a:spcBef>
            </a:pPr>
            <a:endParaRPr lang="en-US" dirty="0"/>
          </a:p>
          <a:p>
            <a:pPr>
              <a:spcBef>
                <a:spcPct val="0"/>
              </a:spcBef>
            </a:pPr>
            <a:r>
              <a:rPr lang="en-US" dirty="0"/>
              <a:t>One consequence of this is that data kept track of in records may not match data requested on surveys.</a:t>
            </a:r>
          </a:p>
          <a:p>
            <a:pPr>
              <a:spcBef>
                <a:spcPct val="0"/>
              </a:spcBef>
            </a:pPr>
            <a:endParaRPr lang="en-US" dirty="0"/>
          </a:p>
          <a:p>
            <a:pPr>
              <a:spcBef>
                <a:spcPct val="0"/>
              </a:spcBef>
            </a:pPr>
            <a:r>
              <a:rPr lang="en-US" dirty="0"/>
              <a:t>Another implication is that the data are “owned” by the business.  What’s done with that data is controlled by the business.  And what that means for us is that we must rely on businesses to use their own resources to answer survey questions and provide their data to survey organizations.</a:t>
            </a:r>
            <a:endParaRPr lang="en-US" i="1" dirty="0"/>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41</a:t>
            </a:fld>
            <a:endParaRPr lang="en-US"/>
          </a:p>
        </p:txBody>
      </p:sp>
    </p:spTree>
    <p:extLst>
      <p:ext uri="{BB962C8B-B14F-4D97-AF65-F5344CB8AC3E}">
        <p14:creationId xmlns:p14="http://schemas.microsoft.com/office/powerpoint/2010/main" val="1289118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A7E91-D511-428A-85BD-7748A73D86F0}" type="slidenum">
              <a:rPr lang="en-US" smtClean="0"/>
              <a:t>42</a:t>
            </a:fld>
            <a:endParaRPr lang="en-US"/>
          </a:p>
        </p:txBody>
      </p:sp>
    </p:spTree>
    <p:extLst>
      <p:ext uri="{BB962C8B-B14F-4D97-AF65-F5344CB8AC3E}">
        <p14:creationId xmlns:p14="http://schemas.microsoft.com/office/powerpoint/2010/main" val="3596943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which brings me to the next step in the response process determined by the organization – organizing response tasks – selecting the respondent, scheduling and prioritizing the work, and motivating the respondent’s attention to the task.</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43</a:t>
            </a:fld>
            <a:endParaRPr lang="en-US"/>
          </a:p>
        </p:txBody>
      </p:sp>
    </p:spTree>
    <p:extLst>
      <p:ext uri="{BB962C8B-B14F-4D97-AF65-F5344CB8AC3E}">
        <p14:creationId xmlns:p14="http://schemas.microsoft.com/office/powerpoint/2010/main" val="1227472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So, who is the best respondent?</a:t>
            </a:r>
          </a:p>
          <a:p>
            <a:pPr>
              <a:spcBef>
                <a:spcPct val="0"/>
              </a:spcBef>
            </a:pPr>
            <a:endParaRPr lang="en-US"/>
          </a:p>
          <a:p>
            <a:pPr>
              <a:spcBef>
                <a:spcPct val="0"/>
              </a:spcBef>
            </a:pPr>
            <a:r>
              <a:rPr lang="en-US"/>
              <a:t>According to Edwards and Cantor,…..</a:t>
            </a:r>
          </a:p>
          <a:p>
            <a:endParaRPr lang="en-US"/>
          </a:p>
        </p:txBody>
      </p:sp>
      <p:sp>
        <p:nvSpPr>
          <p:cNvPr id="4" name="Slide Number Placeholder 3"/>
          <p:cNvSpPr>
            <a:spLocks noGrp="1"/>
          </p:cNvSpPr>
          <p:nvPr>
            <p:ph type="sldNum" sz="quarter" idx="10"/>
          </p:nvPr>
        </p:nvSpPr>
        <p:spPr/>
        <p:txBody>
          <a:bodyPr/>
          <a:lstStyle/>
          <a:p>
            <a:fld id="{FF7018FD-BFDE-4165-B804-B19DA5BAD822}" type="slidenum">
              <a:rPr lang="en-US" smtClean="0"/>
              <a:t>44</a:t>
            </a:fld>
            <a:endParaRPr lang="en-US"/>
          </a:p>
        </p:txBody>
      </p:sp>
    </p:spTree>
    <p:extLst>
      <p:ext uri="{BB962C8B-B14F-4D97-AF65-F5344CB8AC3E}">
        <p14:creationId xmlns:p14="http://schemas.microsoft.com/office/powerpoint/2010/main" val="161340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who is most knowledgeable?  Where is this person?</a:t>
            </a:r>
          </a:p>
          <a:p>
            <a:pPr>
              <a:spcBef>
                <a:spcPct val="0"/>
              </a:spcBef>
            </a:pPr>
            <a:endParaRPr lang="en-US" dirty="0"/>
          </a:p>
          <a:p>
            <a:pPr>
              <a:spcBef>
                <a:spcPct val="0"/>
              </a:spcBef>
            </a:pPr>
            <a:r>
              <a:rPr lang="en-US" dirty="0"/>
              <a:t>I want to go back for a moment to what drives businesses and that decisions are made by weighing costs and benefits.</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We know from the organizational science literature that to reduce costs and gain efficiencies, businesses divide up the work, particularly as they grow.  </a:t>
            </a:r>
          </a:p>
          <a:p>
            <a:pPr>
              <a:spcBef>
                <a:spcPct val="0"/>
              </a:spcBef>
            </a:pPr>
            <a:r>
              <a:rPr lang="en-US" i="1" dirty="0"/>
              <a:t>&lt;CLICK&gt;</a:t>
            </a:r>
            <a:endParaRPr lang="en-US" dirty="0"/>
          </a:p>
          <a:p>
            <a:pPr>
              <a:spcBef>
                <a:spcPct val="0"/>
              </a:spcBef>
            </a:pPr>
            <a:endParaRPr lang="en-US" dirty="0"/>
          </a:p>
          <a:p>
            <a:pPr>
              <a:spcBef>
                <a:spcPct val="0"/>
              </a:spcBef>
            </a:pPr>
            <a:r>
              <a:rPr lang="en-US" dirty="0"/>
              <a:t>With the division and specialization of labor, they develop organizational structures that align with how the work is distributed.</a:t>
            </a:r>
          </a:p>
          <a:p>
            <a:pPr>
              <a:spcBef>
                <a:spcPct val="0"/>
              </a:spcBef>
            </a:pPr>
            <a:endParaRPr lang="en-US" dirty="0"/>
          </a:p>
          <a:p>
            <a:pPr>
              <a:spcBef>
                <a:spcPct val="0"/>
              </a:spcBef>
            </a:pPr>
            <a:r>
              <a:rPr lang="en-US" dirty="0"/>
              <a:t>This means that knowledge about the work, the processes and the associated data are distributed also, because data are located internally whey they’re needed.</a:t>
            </a:r>
          </a:p>
        </p:txBody>
      </p:sp>
      <p:sp>
        <p:nvSpPr>
          <p:cNvPr id="4" name="Slide Number Placeholder 3"/>
          <p:cNvSpPr>
            <a:spLocks noGrp="1"/>
          </p:cNvSpPr>
          <p:nvPr>
            <p:ph type="sldNum" sz="quarter" idx="10"/>
          </p:nvPr>
        </p:nvSpPr>
        <p:spPr/>
        <p:txBody>
          <a:bodyPr/>
          <a:lstStyle/>
          <a:p>
            <a:fld id="{FF7018FD-BFDE-4165-B804-B19DA5BAD822}" type="slidenum">
              <a:rPr lang="en-US" smtClean="0"/>
              <a:t>45</a:t>
            </a:fld>
            <a:endParaRPr lang="en-US"/>
          </a:p>
        </p:txBody>
      </p:sp>
    </p:spTree>
    <p:extLst>
      <p:ext uri="{BB962C8B-B14F-4D97-AF65-F5344CB8AC3E}">
        <p14:creationId xmlns:p14="http://schemas.microsoft.com/office/powerpoint/2010/main" val="4117577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err="1"/>
              <a:t>Tomaskovic-Devey</a:t>
            </a:r>
            <a:r>
              <a:rPr lang="en-US" dirty="0"/>
              <a:t> further define as the “technical core,” the workers whose job it is to produce the goods and services that the business provides.  And since the data reside where they’re needed, the associated data are generated and held there as well.</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With this specialization of labor and processes, businesses develop units and personnel whose jobs are to interface with the outside world on behalf of the workers.  They also span across these internal units to provide them with common services.  That is, they span the boundaries across organizational units and between the business and it’s external environment.</a:t>
            </a:r>
          </a:p>
          <a:p>
            <a:pPr>
              <a:spcBef>
                <a:spcPct val="0"/>
              </a:spcBef>
            </a:pPr>
            <a:endParaRPr lang="en-US" dirty="0"/>
          </a:p>
          <a:p>
            <a:pPr>
              <a:spcBef>
                <a:spcPct val="0"/>
              </a:spcBef>
            </a:pPr>
            <a:r>
              <a:rPr lang="en-US" i="1" dirty="0"/>
              <a:t>&lt;CLICK&gt;</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46</a:t>
            </a:fld>
            <a:endParaRPr lang="en-US"/>
          </a:p>
        </p:txBody>
      </p:sp>
    </p:spTree>
    <p:extLst>
      <p:ext uri="{BB962C8B-B14F-4D97-AF65-F5344CB8AC3E}">
        <p14:creationId xmlns:p14="http://schemas.microsoft.com/office/powerpoint/2010/main" val="2329146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role of these Boundary Spanners, then, is to protect the technical core, so that they can focus their attention on producing the goods and services that make money for the business.</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48</a:t>
            </a:fld>
            <a:endParaRPr lang="en-US"/>
          </a:p>
        </p:txBody>
      </p:sp>
    </p:spTree>
    <p:extLst>
      <p:ext uri="{BB962C8B-B14F-4D97-AF65-F5344CB8AC3E}">
        <p14:creationId xmlns:p14="http://schemas.microsoft.com/office/powerpoint/2010/main" val="3364551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Another cost-saving measure is to develop routines for repetitive activities.  So, since it is the “routine” of boundary spanners to interface with the outside world –  and remember businesses consider the survey organizations to be part of their outside world – </a:t>
            </a:r>
            <a:r>
              <a:rPr lang="en-US" dirty="0" err="1"/>
              <a:t>Bavdaz</a:t>
            </a:r>
            <a:r>
              <a:rPr lang="en-US" dirty="0"/>
              <a:t> points out that survey response tasks may get assigned to boundary spanners.  Remember also, that businesses consider survey response to be a non-productive cost, so it shouldn’t be surprising that boundary spanners get tapped for completing surveys, regardless of their knowledge of the requested data.</a:t>
            </a:r>
          </a:p>
          <a:p>
            <a:pPr>
              <a:spcBef>
                <a:spcPct val="0"/>
              </a:spcBef>
            </a:pPr>
            <a:endParaRPr lang="en-US" dirty="0"/>
          </a:p>
          <a:p>
            <a:pPr>
              <a:spcBef>
                <a:spcPct val="0"/>
              </a:spcBef>
            </a:pPr>
            <a:r>
              <a:rPr lang="en-US" dirty="0"/>
              <a:t>&lt;CLICK&gt;</a:t>
            </a:r>
          </a:p>
          <a:p>
            <a:pPr>
              <a:spcBef>
                <a:spcPct val="0"/>
              </a:spcBef>
            </a:pPr>
            <a:endParaRPr lang="en-US" dirty="0"/>
          </a:p>
          <a:p>
            <a:pPr>
              <a:spcBef>
                <a:spcPct val="0"/>
              </a:spcBef>
            </a:pPr>
            <a:r>
              <a:rPr lang="en-US" dirty="0"/>
              <a:t>Ultimately, then, Respondent Selection is under the control of the business.  And we may not get a “best” respondent.</a:t>
            </a:r>
          </a:p>
        </p:txBody>
      </p:sp>
      <p:sp>
        <p:nvSpPr>
          <p:cNvPr id="4" name="Slide Number Placeholder 3"/>
          <p:cNvSpPr>
            <a:spLocks noGrp="1"/>
          </p:cNvSpPr>
          <p:nvPr>
            <p:ph type="sldNum" sz="quarter" idx="10"/>
          </p:nvPr>
        </p:nvSpPr>
        <p:spPr/>
        <p:txBody>
          <a:bodyPr/>
          <a:lstStyle/>
          <a:p>
            <a:fld id="{FF7018FD-BFDE-4165-B804-B19DA5BAD822}" type="slidenum">
              <a:rPr lang="en-US" smtClean="0"/>
              <a:t>49</a:t>
            </a:fld>
            <a:endParaRPr lang="en-US"/>
          </a:p>
        </p:txBody>
      </p:sp>
    </p:spTree>
    <p:extLst>
      <p:ext uri="{BB962C8B-B14F-4D97-AF65-F5344CB8AC3E}">
        <p14:creationId xmlns:p14="http://schemas.microsoft.com/office/powerpoint/2010/main" val="1493413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This can get even more complicated for omnibus surveys that collect different types of information.  There may be no “best” respondent; rather there may be many, as distributed data calls for multiple “most knowledgeable” respondents.</a:t>
            </a:r>
          </a:p>
          <a:p>
            <a:pPr>
              <a:spcBef>
                <a:spcPct val="0"/>
              </a:spcBef>
            </a:pPr>
            <a:endParaRPr lang="en-US" dirty="0"/>
          </a:p>
          <a:p>
            <a:pPr>
              <a:spcBef>
                <a:spcPct val="0"/>
              </a:spcBef>
            </a:pPr>
            <a:r>
              <a:rPr lang="en-US" dirty="0"/>
              <a:t>In cases like this, the respondent becomes a survey manager, managing collection of data from others who are close to the requested data.</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That is, the respondent takes on the role of a survey coordinator, gathering and compiling data from multiple sources.  And, thus, as a coordinator, the Respondent actually </a:t>
            </a:r>
            <a:r>
              <a:rPr lang="en-US" b="1" u="sng" dirty="0"/>
              <a:t>delegates</a:t>
            </a:r>
            <a:r>
              <a:rPr lang="en-US" dirty="0"/>
              <a:t> activities for gathering data to others in the business who are closer to the data, and understand their meaning.</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50</a:t>
            </a:fld>
            <a:endParaRPr lang="en-US"/>
          </a:p>
        </p:txBody>
      </p:sp>
    </p:spTree>
    <p:extLst>
      <p:ext uri="{BB962C8B-B14F-4D97-AF65-F5344CB8AC3E}">
        <p14:creationId xmlns:p14="http://schemas.microsoft.com/office/powerpoint/2010/main" val="1699689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At this point, let’s return to the full model of actions involved in performing Response Tasks.</a:t>
            </a:r>
          </a:p>
          <a:p>
            <a:pPr>
              <a:spcBef>
                <a:spcPct val="0"/>
              </a:spcBef>
            </a:pPr>
            <a:endParaRPr lang="en-US"/>
          </a:p>
          <a:p>
            <a:pPr>
              <a:spcBef>
                <a:spcPct val="0"/>
              </a:spcBef>
            </a:pPr>
            <a:r>
              <a:rPr lang="en-US"/>
              <a:t>Research has shown that business survey respondents consider the process of responding to a survey to be part of their jobs – </a:t>
            </a:r>
          </a:p>
          <a:p>
            <a:pPr>
              <a:spcBef>
                <a:spcPct val="0"/>
              </a:spcBef>
            </a:pPr>
            <a:endParaRPr lang="en-US" i="1"/>
          </a:p>
          <a:p>
            <a:pPr>
              <a:spcBef>
                <a:spcPct val="0"/>
              </a:spcBef>
            </a:pPr>
            <a:r>
              <a:rPr lang="en-US" i="1"/>
              <a:t>&lt;CLICK&gt;</a:t>
            </a:r>
            <a:endParaRPr lang="en-US"/>
          </a:p>
          <a:p>
            <a:pPr>
              <a:spcBef>
                <a:spcPct val="0"/>
              </a:spcBef>
            </a:pPr>
            <a:endParaRPr lang="en-US"/>
          </a:p>
          <a:p>
            <a:pPr>
              <a:spcBef>
                <a:spcPct val="0"/>
              </a:spcBef>
            </a:pPr>
            <a:r>
              <a:rPr lang="en-US"/>
              <a:t>That is, survey response is Work!</a:t>
            </a:r>
            <a:endParaRPr lang="en-US" i="1"/>
          </a:p>
          <a:p>
            <a:endParaRPr lang="en-US"/>
          </a:p>
        </p:txBody>
      </p:sp>
      <p:sp>
        <p:nvSpPr>
          <p:cNvPr id="4" name="Slide Number Placeholder 3"/>
          <p:cNvSpPr>
            <a:spLocks noGrp="1"/>
          </p:cNvSpPr>
          <p:nvPr>
            <p:ph type="sldNum" sz="quarter" idx="10"/>
          </p:nvPr>
        </p:nvSpPr>
        <p:spPr/>
        <p:txBody>
          <a:bodyPr/>
          <a:lstStyle/>
          <a:p>
            <a:fld id="{FF7018FD-BFDE-4165-B804-B19DA5BAD822}" type="slidenum">
              <a:rPr lang="en-US" smtClean="0"/>
              <a:t>51</a:t>
            </a:fld>
            <a:endParaRPr lang="en-US"/>
          </a:p>
        </p:txBody>
      </p:sp>
    </p:spTree>
    <p:extLst>
      <p:ext uri="{BB962C8B-B14F-4D97-AF65-F5344CB8AC3E}">
        <p14:creationId xmlns:p14="http://schemas.microsoft.com/office/powerpoint/2010/main" val="75663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a:t>
            </a:r>
          </a:p>
          <a:p>
            <a:endParaRPr lang="en-US" dirty="0"/>
          </a:p>
          <a:p>
            <a:endParaRPr lang="en-US" dirty="0"/>
          </a:p>
          <a:p>
            <a:endParaRPr lang="en-US" dirty="0"/>
          </a:p>
          <a:p>
            <a:r>
              <a:rPr lang="en-US" dirty="0"/>
              <a:t>So, let’s get into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33367-C7DD-4070-8A8A-4A94FB71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472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let’s see how social norms guide the work involved in the response process when the survey requires data from multiple sources.</a:t>
            </a:r>
          </a:p>
          <a:p>
            <a:pPr>
              <a:spcBef>
                <a:spcPct val="0"/>
              </a:spcBef>
            </a:pPr>
            <a:endParaRPr lang="en-US" dirty="0"/>
          </a:p>
          <a:p>
            <a:pPr>
              <a:spcBef>
                <a:spcPct val="0"/>
              </a:spcBef>
            </a:pPr>
            <a:r>
              <a:rPr lang="en-US" dirty="0"/>
              <a:t>I’m not going to go into a lot of detail here, so suffice it to say that the Survey Coordinator uses various means of communication to request data from others who presumably understand the contents of records.</a:t>
            </a:r>
          </a:p>
          <a:p>
            <a:pPr>
              <a:spcBef>
                <a:spcPct val="0"/>
              </a:spcBef>
            </a:pPr>
            <a:endParaRPr lang="en-US" dirty="0"/>
          </a:p>
          <a:p>
            <a:pPr>
              <a:spcBef>
                <a:spcPct val="0"/>
              </a:spcBef>
            </a:pPr>
            <a:r>
              <a:rPr lang="en-US" dirty="0"/>
              <a:t>And that these sources return the requested data to the Survey Coordinator who completes the questionnaire.</a:t>
            </a:r>
          </a:p>
          <a:p>
            <a:pPr>
              <a:spcBef>
                <a:spcPct val="0"/>
              </a:spcBef>
            </a:pPr>
            <a:endParaRPr lang="en-US" dirty="0"/>
          </a:p>
          <a:p>
            <a:pPr>
              <a:spcBef>
                <a:spcPct val="0"/>
              </a:spcBef>
            </a:pPr>
            <a:r>
              <a:rPr lang="en-US" dirty="0"/>
              <a:t>Now here’s my favorite part of this story:  When we send out a survey, we’re making a hugely heroic assumption that the respondent – the person on whose desk the survey lands – this person knows who to ask for which data, they know all the potential sources of data and what they mean throughout the entire company!  </a:t>
            </a:r>
            <a:r>
              <a:rPr lang="en-US" dirty="0" err="1"/>
              <a:t>Bavdaz</a:t>
            </a:r>
            <a:r>
              <a:rPr lang="en-US" dirty="0"/>
              <a:t> calls this “knowledge of the business reality,” this knowledge of everything the business does, the associated data, their location, sources, and meaning.</a:t>
            </a:r>
          </a:p>
          <a:p>
            <a:endParaRPr lang="en-US" dirty="0"/>
          </a:p>
        </p:txBody>
      </p:sp>
      <p:sp>
        <p:nvSpPr>
          <p:cNvPr id="4" name="Slide Number Placeholder 3"/>
          <p:cNvSpPr>
            <a:spLocks noGrp="1"/>
          </p:cNvSpPr>
          <p:nvPr>
            <p:ph type="sldNum" sz="quarter" idx="10"/>
          </p:nvPr>
        </p:nvSpPr>
        <p:spPr/>
        <p:txBody>
          <a:bodyPr/>
          <a:lstStyle/>
          <a:p>
            <a:fld id="{FF7018FD-BFDE-4165-B804-B19DA5BAD822}" type="slidenum">
              <a:rPr lang="en-US" smtClean="0"/>
              <a:t>52</a:t>
            </a:fld>
            <a:endParaRPr lang="en-US"/>
          </a:p>
        </p:txBody>
      </p:sp>
    </p:spTree>
    <p:extLst>
      <p:ext uri="{BB962C8B-B14F-4D97-AF65-F5344CB8AC3E}">
        <p14:creationId xmlns:p14="http://schemas.microsoft.com/office/powerpoint/2010/main" val="1632604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in conclusion, getting back to our model…..</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We cannot control this.  The survey response process undertaken by businesses is not under the control of the survey organization.</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Factors that are under our control, though, are related to the content and design of the survey and factors associated with the survey organization itself.</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What we do affects the decisions and practices of businesses in carrying out the survey response process.</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Our perspective in the book is to recognize this, and to reverse the direction of the arrows.  That we survey organizations take business processes into consideration when we make decisions about how to design and conduct our business surveys.</a:t>
            </a:r>
          </a:p>
        </p:txBody>
      </p:sp>
      <p:sp>
        <p:nvSpPr>
          <p:cNvPr id="4" name="Slide Number Placeholder 3"/>
          <p:cNvSpPr>
            <a:spLocks noGrp="1"/>
          </p:cNvSpPr>
          <p:nvPr>
            <p:ph type="sldNum" sz="quarter" idx="10"/>
          </p:nvPr>
        </p:nvSpPr>
        <p:spPr/>
        <p:txBody>
          <a:bodyPr/>
          <a:lstStyle/>
          <a:p>
            <a:fld id="{FF7018FD-BFDE-4165-B804-B19DA5BAD822}" type="slidenum">
              <a:rPr lang="en-US" smtClean="0"/>
              <a:t>53</a:t>
            </a:fld>
            <a:endParaRPr lang="en-US"/>
          </a:p>
        </p:txBody>
      </p:sp>
    </p:spTree>
    <p:extLst>
      <p:ext uri="{BB962C8B-B14F-4D97-AF65-F5344CB8AC3E}">
        <p14:creationId xmlns:p14="http://schemas.microsoft.com/office/powerpoint/2010/main" val="3655132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So, in conclusion, getting back to our model…..</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We cannot control this.  The survey response process undertaken by businesses is not under the control of the survey organization.</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Factors that are under our control, though, are related to the content and design of the survey and factors associated with the survey organization itself.</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What we do affects the decisions and practices of businesses in carrying out the survey response process.</a:t>
            </a:r>
          </a:p>
          <a:p>
            <a:pPr>
              <a:spcBef>
                <a:spcPct val="0"/>
              </a:spcBef>
            </a:pPr>
            <a:endParaRPr lang="en-US" dirty="0"/>
          </a:p>
          <a:p>
            <a:pPr>
              <a:spcBef>
                <a:spcPct val="0"/>
              </a:spcBef>
            </a:pPr>
            <a:r>
              <a:rPr lang="en-US" i="1" dirty="0"/>
              <a:t>&lt;CLICK&gt;</a:t>
            </a:r>
          </a:p>
          <a:p>
            <a:pPr>
              <a:spcBef>
                <a:spcPct val="0"/>
              </a:spcBef>
            </a:pPr>
            <a:endParaRPr lang="en-US" dirty="0"/>
          </a:p>
          <a:p>
            <a:pPr>
              <a:spcBef>
                <a:spcPct val="0"/>
              </a:spcBef>
            </a:pPr>
            <a:r>
              <a:rPr lang="en-US" dirty="0"/>
              <a:t>Our perspective in the book is to recognize this, and to reverse the direction of the arrows.  That we survey organizations take business processes into consideration when we make decisions about how to design and conduct our business surveys.</a:t>
            </a:r>
          </a:p>
        </p:txBody>
      </p:sp>
      <p:sp>
        <p:nvSpPr>
          <p:cNvPr id="4" name="Slide Number Placeholder 3"/>
          <p:cNvSpPr>
            <a:spLocks noGrp="1"/>
          </p:cNvSpPr>
          <p:nvPr>
            <p:ph type="sldNum" sz="quarter" idx="10"/>
          </p:nvPr>
        </p:nvSpPr>
        <p:spPr/>
        <p:txBody>
          <a:bodyPr/>
          <a:lstStyle/>
          <a:p>
            <a:fld id="{FF7018FD-BFDE-4165-B804-B19DA5BAD822}" type="slidenum">
              <a:rPr lang="en-US" smtClean="0"/>
              <a:t>54</a:t>
            </a:fld>
            <a:endParaRPr lang="en-US"/>
          </a:p>
        </p:txBody>
      </p:sp>
    </p:spTree>
    <p:extLst>
      <p:ext uri="{BB962C8B-B14F-4D97-AF65-F5344CB8AC3E}">
        <p14:creationId xmlns:p14="http://schemas.microsoft.com/office/powerpoint/2010/main" val="1413246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67FCED-F673-4CC4-B02C-5927C3F41336}" type="slidenum">
              <a:rPr lang="en-US" smtClean="0"/>
              <a:t>55</a:t>
            </a:fld>
            <a:endParaRPr lang="en-US"/>
          </a:p>
        </p:txBody>
      </p:sp>
    </p:spTree>
    <p:extLst>
      <p:ext uri="{BB962C8B-B14F-4D97-AF65-F5344CB8AC3E}">
        <p14:creationId xmlns:p14="http://schemas.microsoft.com/office/powerpoint/2010/main" val="966714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Finally, the business survey response process is not under our control.  It is under the business’s control.</a:t>
            </a:r>
          </a:p>
          <a:p>
            <a:pPr>
              <a:spcBef>
                <a:spcPct val="0"/>
              </a:spcBef>
            </a:pPr>
            <a:endParaRPr lang="en-US" dirty="0"/>
          </a:p>
          <a:p>
            <a:pPr>
              <a:spcBef>
                <a:spcPct val="0"/>
              </a:spcBef>
            </a:pPr>
            <a:r>
              <a:rPr lang="en-US" dirty="0"/>
              <a:t>Because of this, first and foremost, we should always remember that the goals of a business are to produce goods and services and to remain open and viable over time.  These goals pretty much drive their every decision, which are based on weighing costs and benefits.</a:t>
            </a:r>
          </a:p>
          <a:p>
            <a:pPr>
              <a:spcBef>
                <a:spcPct val="0"/>
              </a:spcBef>
            </a:pPr>
            <a:endParaRPr lang="en-US" dirty="0"/>
          </a:p>
          <a:p>
            <a:pPr>
              <a:spcBef>
                <a:spcPct val="0"/>
              </a:spcBef>
            </a:pPr>
            <a:r>
              <a:rPr lang="en-US" dirty="0"/>
              <a:t>At the level of the respondent, the response process is not only cognitive, but also social in nature, because the response process is work.  Which also means that it is affected by business goals and constraints.</a:t>
            </a:r>
          </a:p>
        </p:txBody>
      </p:sp>
      <p:sp>
        <p:nvSpPr>
          <p:cNvPr id="4" name="Slide Number Placeholder 3"/>
          <p:cNvSpPr>
            <a:spLocks noGrp="1"/>
          </p:cNvSpPr>
          <p:nvPr>
            <p:ph type="sldNum" sz="quarter" idx="10"/>
          </p:nvPr>
        </p:nvSpPr>
        <p:spPr/>
        <p:txBody>
          <a:bodyPr/>
          <a:lstStyle/>
          <a:p>
            <a:fld id="{FF7018FD-BFDE-4165-B804-B19DA5BAD822}" type="slidenum">
              <a:rPr lang="en-US" smtClean="0"/>
              <a:t>56</a:t>
            </a:fld>
            <a:endParaRPr lang="en-US"/>
          </a:p>
        </p:txBody>
      </p:sp>
    </p:spTree>
    <p:extLst>
      <p:ext uri="{BB962C8B-B14F-4D97-AF65-F5344CB8AC3E}">
        <p14:creationId xmlns:p14="http://schemas.microsoft.com/office/powerpoint/2010/main" val="3064083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A7E91-D511-428A-85BD-7748A73D86F0}" type="slidenum">
              <a:rPr lang="en-US" smtClean="0"/>
              <a:t>57</a:t>
            </a:fld>
            <a:endParaRPr lang="en-US"/>
          </a:p>
        </p:txBody>
      </p:sp>
    </p:spTree>
    <p:extLst>
      <p:ext uri="{BB962C8B-B14F-4D97-AF65-F5344CB8AC3E}">
        <p14:creationId xmlns:p14="http://schemas.microsoft.com/office/powerpoint/2010/main" val="32620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And the moral of our story is that procedures for designing and conducting business surveys should facilitate, or at the very least should not hinder, business processes.</a:t>
            </a:r>
          </a:p>
          <a:p>
            <a:endParaRPr lang="en-US"/>
          </a:p>
        </p:txBody>
      </p:sp>
      <p:sp>
        <p:nvSpPr>
          <p:cNvPr id="4" name="Slide Number Placeholder 3"/>
          <p:cNvSpPr>
            <a:spLocks noGrp="1"/>
          </p:cNvSpPr>
          <p:nvPr>
            <p:ph type="sldNum" sz="quarter" idx="10"/>
          </p:nvPr>
        </p:nvSpPr>
        <p:spPr/>
        <p:txBody>
          <a:bodyPr/>
          <a:lstStyle/>
          <a:p>
            <a:fld id="{FF7018FD-BFDE-4165-B804-B19DA5BAD822}" type="slidenum">
              <a:rPr lang="en-US" smtClean="0"/>
              <a:t>61</a:t>
            </a:fld>
            <a:endParaRPr lang="en-US"/>
          </a:p>
        </p:txBody>
      </p:sp>
    </p:spTree>
    <p:extLst>
      <p:ext uri="{BB962C8B-B14F-4D97-AF65-F5344CB8AC3E}">
        <p14:creationId xmlns:p14="http://schemas.microsoft.com/office/powerpoint/2010/main" val="3064083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FA7E91-D511-428A-85BD-7748A73D86F0}" type="slidenum">
              <a:rPr lang="en-US" smtClean="0"/>
              <a:t>66</a:t>
            </a:fld>
            <a:endParaRPr lang="en-US"/>
          </a:p>
        </p:txBody>
      </p:sp>
    </p:spTree>
    <p:extLst>
      <p:ext uri="{BB962C8B-B14F-4D97-AF65-F5344CB8AC3E}">
        <p14:creationId xmlns:p14="http://schemas.microsoft.com/office/powerpoint/2010/main" val="69175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47C33-CF53-4E88-985C-E80C28904EFE}" type="slidenum">
              <a:rPr lang="en-US"/>
              <a:pPr/>
              <a:t>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a:t>Establishments are economic units, usually individual locations, where business is conducted or industrial operations are performed.</a:t>
            </a:r>
          </a:p>
          <a:p>
            <a:endParaRPr lang="en-US" dirty="0"/>
          </a:p>
          <a:p>
            <a:r>
              <a:rPr lang="en-US" dirty="0"/>
              <a:t>From the perspective of the survey organization, establishment surveys differ from HH surveys in aspects of the target population, the types of data collected, and the elements of survey design.</a:t>
            </a:r>
          </a:p>
          <a:p>
            <a:endParaRPr lang="en-US" dirty="0"/>
          </a:p>
          <a:p>
            <a:r>
              <a:rPr lang="en-US" dirty="0"/>
              <a:t>From the perspective of the respondent, the response process is more complex than that of surveys of HH and individuals.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47C33-CF53-4E88-985C-E80C28904EFE}" type="slidenum">
              <a:rPr lang="en-US"/>
              <a:pPr/>
              <a:t>10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1C2EB2-8BC7-4E47-A3CB-B378F0E035D7}" type="slidenum">
              <a:rPr lang="en-US">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4B1E03-DE44-4414-926F-A80DEBF4C712}" type="slidenum">
              <a:rPr lang="en-US">
                <a:solidFill>
                  <a:prstClr val="black"/>
                </a:solidFill>
              </a:rPr>
              <a:pPr/>
              <a:t>13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D0BC35-D448-40D6-ACE8-BBFE0753314F}" type="slidenum">
              <a:rPr lang="en-US">
                <a:solidFill>
                  <a:prstClr val="black"/>
                </a:solidFill>
              </a: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AAPOR Webinar 4/27/2023</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40937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AAPOR Webinar 4/27/2023</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72768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AAPOR Webinar 4/27/2023</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3584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584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3961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7386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200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8778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46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0013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2683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AAPOR Webinar 4/27/2023</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1195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25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6059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540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AAPOR Webinar 4/27/2023</a:t>
            </a:r>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43668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AAPOR Webinar 4/27/2023</a:t>
            </a:r>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3084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AAPOR Webinar 4/27/2023</a:t>
            </a:r>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00481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AAPOR Webinar 4/27/2023</a:t>
            </a:r>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57860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AAPOR Webinar 4/27/2023</a:t>
            </a:r>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671316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AAPOR Webinar 4/27/2023</a:t>
            </a:r>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77220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AAPOR Webinar 4/27/2023</a:t>
            </a:r>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71463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AAPOR Webinar 4/27/2023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738805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4/27/2023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50507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93401"/>
            <a:ext cx="12192000" cy="3564599"/>
            <a:chOff x="0" y="0"/>
            <a:chExt cx="24384000" cy="7129198"/>
          </a:xfrm>
        </p:grpSpPr>
        <p:pic>
          <p:nvPicPr>
            <p:cNvPr id="3" name="Picture 3"/>
            <p:cNvPicPr>
              <a:picLocks noChangeAspect="1"/>
            </p:cNvPicPr>
            <p:nvPr/>
          </p:nvPicPr>
          <p:blipFill>
            <a:blip r:embed="rId2"/>
            <a:srcRect t="69633" b="1129"/>
            <a:stretch>
              <a:fillRect/>
            </a:stretch>
          </p:blipFill>
          <p:spPr>
            <a:xfrm>
              <a:off x="0" y="0"/>
              <a:ext cx="24384000" cy="7129198"/>
            </a:xfrm>
            <a:prstGeom prst="rect">
              <a:avLst/>
            </a:prstGeom>
          </p:spPr>
        </p:pic>
      </p:grpSp>
      <p:grpSp>
        <p:nvGrpSpPr>
          <p:cNvPr id="4" name="Group 4"/>
          <p:cNvGrpSpPr/>
          <p:nvPr/>
        </p:nvGrpSpPr>
        <p:grpSpPr>
          <a:xfrm>
            <a:off x="1026251" y="3536257"/>
            <a:ext cx="10139499" cy="2828827"/>
            <a:chOff x="0" y="0"/>
            <a:chExt cx="4005728" cy="1117561"/>
          </a:xfrm>
        </p:grpSpPr>
        <p:sp>
          <p:nvSpPr>
            <p:cNvPr id="5" name="Freeform 5"/>
            <p:cNvSpPr/>
            <p:nvPr/>
          </p:nvSpPr>
          <p:spPr>
            <a:xfrm>
              <a:off x="0" y="0"/>
              <a:ext cx="4005728" cy="1117561"/>
            </a:xfrm>
            <a:custGeom>
              <a:avLst/>
              <a:gdLst/>
              <a:ahLst/>
              <a:cxnLst/>
              <a:rect l="l" t="t" r="r" b="b"/>
              <a:pathLst>
                <a:path w="4005728" h="1117561">
                  <a:moveTo>
                    <a:pt x="25960" y="0"/>
                  </a:moveTo>
                  <a:lnTo>
                    <a:pt x="3979768" y="0"/>
                  </a:lnTo>
                  <a:cubicBezTo>
                    <a:pt x="3994105" y="0"/>
                    <a:pt x="4005728" y="11623"/>
                    <a:pt x="4005728" y="25960"/>
                  </a:cubicBezTo>
                  <a:lnTo>
                    <a:pt x="4005728" y="1091601"/>
                  </a:lnTo>
                  <a:cubicBezTo>
                    <a:pt x="4005728" y="1105939"/>
                    <a:pt x="3994105" y="1117561"/>
                    <a:pt x="3979768" y="1117561"/>
                  </a:cubicBezTo>
                  <a:lnTo>
                    <a:pt x="25960" y="1117561"/>
                  </a:lnTo>
                  <a:cubicBezTo>
                    <a:pt x="11623" y="1117561"/>
                    <a:pt x="0" y="1105939"/>
                    <a:pt x="0" y="1091601"/>
                  </a:cubicBezTo>
                  <a:lnTo>
                    <a:pt x="0" y="25960"/>
                  </a:lnTo>
                  <a:cubicBezTo>
                    <a:pt x="0" y="11623"/>
                    <a:pt x="11623" y="0"/>
                    <a:pt x="25960" y="0"/>
                  </a:cubicBezTo>
                  <a:close/>
                </a:path>
              </a:pathLst>
            </a:custGeom>
            <a:solidFill>
              <a:srgbClr val="FFFFFF"/>
            </a:solidFill>
          </p:spPr>
        </p:sp>
        <p:sp>
          <p:nvSpPr>
            <p:cNvPr id="6" name="TextBox 6"/>
            <p:cNvSpPr txBox="1"/>
            <p:nvPr/>
          </p:nvSpPr>
          <p:spPr>
            <a:xfrm>
              <a:off x="0" y="-28575"/>
              <a:ext cx="812800" cy="8413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7" name="TextBox 7"/>
          <p:cNvSpPr txBox="1"/>
          <p:nvPr/>
        </p:nvSpPr>
        <p:spPr>
          <a:xfrm>
            <a:off x="1341955" y="3826527"/>
            <a:ext cx="9508090" cy="2278124"/>
          </a:xfrm>
          <a:prstGeom prst="rect">
            <a:avLst/>
          </a:prstGeom>
        </p:spPr>
        <p:txBody>
          <a:bodyPr lIns="0" tIns="0" rIns="0" bIns="0" rtlCol="0" anchor="t">
            <a:spAutoFit/>
          </a:bodyPr>
          <a:lstStyle/>
          <a:p>
            <a:pPr algn="ctr" defTabSz="609630">
              <a:lnSpc>
                <a:spcPts val="6082"/>
              </a:lnSpc>
            </a:pPr>
            <a:r>
              <a:rPr lang="en-US" sz="4344" dirty="0">
                <a:solidFill>
                  <a:srgbClr val="1F2D52"/>
                </a:solidFill>
                <a:latin typeface="Dunbar Low 1"/>
              </a:rPr>
              <a:t>Methodological Challenges &amp; Opportunities </a:t>
            </a:r>
          </a:p>
          <a:p>
            <a:pPr algn="ctr" defTabSz="609630">
              <a:lnSpc>
                <a:spcPts val="6082"/>
              </a:lnSpc>
              <a:spcBef>
                <a:spcPct val="0"/>
              </a:spcBef>
            </a:pPr>
            <a:r>
              <a:rPr lang="en-US" sz="4344" dirty="0">
                <a:solidFill>
                  <a:srgbClr val="1F2D52"/>
                </a:solidFill>
                <a:latin typeface="Dunbar Low 1"/>
              </a:rPr>
              <a:t>for Collecting Data from Businesses</a:t>
            </a:r>
          </a:p>
        </p:txBody>
      </p:sp>
      <p:pic>
        <p:nvPicPr>
          <p:cNvPr id="8" name="Picture 8"/>
          <p:cNvPicPr>
            <a:picLocks noChangeAspect="1"/>
          </p:cNvPicPr>
          <p:nvPr/>
        </p:nvPicPr>
        <p:blipFill>
          <a:blip r:embed="rId3">
            <a:alphaModFix amt="65999"/>
          </a:blip>
          <a:srcRect/>
          <a:stretch>
            <a:fillRect/>
          </a:stretch>
        </p:blipFill>
        <p:spPr>
          <a:xfrm>
            <a:off x="8223148" y="0"/>
            <a:ext cx="3968853" cy="3968853"/>
          </a:xfrm>
          <a:prstGeom prst="rect">
            <a:avLst/>
          </a:prstGeom>
        </p:spPr>
      </p:pic>
      <p:sp>
        <p:nvSpPr>
          <p:cNvPr id="9" name="TextBox 9"/>
          <p:cNvSpPr txBox="1"/>
          <p:nvPr/>
        </p:nvSpPr>
        <p:spPr>
          <a:xfrm>
            <a:off x="215127" y="1516279"/>
            <a:ext cx="8008021" cy="1322542"/>
          </a:xfrm>
          <a:prstGeom prst="rect">
            <a:avLst/>
          </a:prstGeom>
        </p:spPr>
        <p:txBody>
          <a:bodyPr wrap="square" lIns="0" tIns="0" rIns="0" bIns="0" rtlCol="0" anchor="t">
            <a:spAutoFit/>
          </a:bodyPr>
          <a:lstStyle/>
          <a:p>
            <a:pPr algn="ctr" defTabSz="609630">
              <a:lnSpc>
                <a:spcPts val="11300"/>
              </a:lnSpc>
              <a:spcBef>
                <a:spcPct val="0"/>
              </a:spcBef>
            </a:pPr>
            <a:r>
              <a:rPr lang="en-US" sz="8071" dirty="0">
                <a:solidFill>
                  <a:srgbClr val="1F2D52"/>
                </a:solidFill>
                <a:latin typeface="Dunbar Low 2"/>
              </a:rPr>
              <a:t>WELCOME 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US" dirty="0"/>
              <a:t>Businesses vs. Households</a:t>
            </a:r>
          </a:p>
        </p:txBody>
      </p:sp>
      <p:sp>
        <p:nvSpPr>
          <p:cNvPr id="11270" name="Rectangle 6"/>
          <p:cNvSpPr>
            <a:spLocks noGrp="1" noChangeArrowheads="1"/>
          </p:cNvSpPr>
          <p:nvPr>
            <p:ph type="body" idx="1"/>
          </p:nvPr>
        </p:nvSpPr>
        <p:spPr/>
        <p:txBody>
          <a:bodyPr/>
          <a:lstStyle/>
          <a:p>
            <a:r>
              <a:rPr lang="en-US" dirty="0"/>
              <a:t>How are business surveys different?</a:t>
            </a:r>
          </a:p>
          <a:p>
            <a:pPr lvl="1"/>
            <a:r>
              <a:rPr lang="en-US" dirty="0"/>
              <a:t>Population </a:t>
            </a:r>
          </a:p>
          <a:p>
            <a:pPr lvl="1"/>
            <a:r>
              <a:rPr lang="en-US" dirty="0"/>
              <a:t>Data</a:t>
            </a:r>
          </a:p>
          <a:p>
            <a:pPr lvl="1"/>
            <a:r>
              <a:rPr lang="en-US" dirty="0"/>
              <a:t>Survey design</a:t>
            </a:r>
          </a:p>
          <a:p>
            <a:pPr lvl="1"/>
            <a:r>
              <a:rPr lang="en-US" dirty="0"/>
              <a:t>Response process</a:t>
            </a:r>
          </a:p>
        </p:txBody>
      </p:sp>
      <p:pic>
        <p:nvPicPr>
          <p:cNvPr id="1127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7400" y="4464050"/>
            <a:ext cx="8191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4692650"/>
            <a:ext cx="8191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4997450"/>
            <a:ext cx="8191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4"/>
          <p:cNvSpPr>
            <a:spLocks noGrp="1"/>
          </p:cNvSpPr>
          <p:nvPr>
            <p:ph type="sldNum" sz="quarter" idx="12"/>
          </p:nvPr>
        </p:nvSpPr>
        <p:spPr>
          <a:xfrm>
            <a:off x="9820275" y="6372225"/>
            <a:ext cx="2133600" cy="365125"/>
          </a:xfrm>
        </p:spPr>
        <p:txBody>
          <a:bodyPr/>
          <a:lstStyle/>
          <a:p>
            <a:pPr>
              <a:defRPr/>
            </a:pPr>
            <a:fld id="{E97484AF-AE43-49D7-96DF-E3338DB77FE3}" type="slidenum">
              <a:rPr lang="en-US" sz="1400"/>
              <a:pPr>
                <a:defRPr/>
              </a:pPr>
              <a:t>10</a:t>
            </a:fld>
            <a:endParaRPr lang="en-US" sz="1400" dirty="0"/>
          </a:p>
        </p:txBody>
      </p:sp>
      <p:sp>
        <p:nvSpPr>
          <p:cNvPr id="2" name="Footer Placeholder 1">
            <a:extLst>
              <a:ext uri="{FF2B5EF4-FFF2-40B4-BE49-F238E27FC236}">
                <a16:creationId xmlns:a16="http://schemas.microsoft.com/office/drawing/2014/main" id="{1E078679-5D04-7CEF-516D-0C50AE50ED3E}"/>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49973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txBox="1">
            <a:spLocks noChangeArrowheads="1"/>
          </p:cNvSpPr>
          <p:nvPr/>
        </p:nvSpPr>
        <p:spPr bwMode="auto">
          <a:xfrm>
            <a:off x="1524000" y="152400"/>
            <a:ext cx="8991600" cy="822278"/>
          </a:xfrm>
          <a:prstGeom prst="rect">
            <a:avLst/>
          </a:prstGeom>
          <a:noFill/>
          <a:ln w="9525">
            <a:noFill/>
            <a:miter lim="800000"/>
            <a:headEnd/>
            <a:tailEnd/>
          </a:ln>
        </p:spPr>
        <p:txBody>
          <a:bodyPr/>
          <a:lstStyle/>
          <a:p>
            <a:pPr algn="ctr" defTabSz="457200" fontAlgn="base">
              <a:spcBef>
                <a:spcPct val="0"/>
              </a:spcBef>
              <a:spcAft>
                <a:spcPct val="0"/>
              </a:spcAft>
            </a:pPr>
            <a:r>
              <a:rPr lang="en-US" sz="3200" b="1" dirty="0">
                <a:solidFill>
                  <a:prstClr val="black"/>
                </a:solidFill>
                <a:latin typeface="Arial" charset="0"/>
                <a:cs typeface="Arial" charset="0"/>
              </a:rPr>
              <a:t>Household Surveys vs. Business Surveys</a:t>
            </a:r>
          </a:p>
        </p:txBody>
      </p:sp>
      <p:graphicFrame>
        <p:nvGraphicFramePr>
          <p:cNvPr id="4" name="Group 75"/>
          <p:cNvGraphicFramePr>
            <a:graphicFrameLocks/>
          </p:cNvGraphicFramePr>
          <p:nvPr>
            <p:extLst>
              <p:ext uri="{D42A27DB-BD31-4B8C-83A1-F6EECF244321}">
                <p14:modId xmlns:p14="http://schemas.microsoft.com/office/powerpoint/2010/main" val="3239589644"/>
              </p:ext>
            </p:extLst>
          </p:nvPr>
        </p:nvGraphicFramePr>
        <p:xfrm>
          <a:off x="288373" y="946006"/>
          <a:ext cx="11615254" cy="4965988"/>
        </p:xfrm>
        <a:graphic>
          <a:graphicData uri="http://schemas.openxmlformats.org/drawingml/2006/table">
            <a:tbl>
              <a:tblPr lastCol="1"/>
              <a:tblGrid>
                <a:gridCol w="3298371">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5116483">
                  <a:extLst>
                    <a:ext uri="{9D8B030D-6E8A-4147-A177-3AD203B41FA5}">
                      <a16:colId xmlns:a16="http://schemas.microsoft.com/office/drawing/2014/main" val="20002"/>
                    </a:ext>
                  </a:extLst>
                </a:gridCol>
              </a:tblGrid>
              <a:tr h="953359">
                <a:tc>
                  <a:txBody>
                    <a:bodyPr/>
                    <a:lstStyle/>
                    <a:p>
                      <a:pPr marL="0" marR="0" lvl="0" indent="0" algn="ctr" defTabSz="914400"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sz="2800" b="0" i="0" u="none" strike="noStrike" cap="none" normalizeH="0" baseline="0" dirty="0">
                        <a:ln>
                          <a:noFill/>
                        </a:ln>
                        <a:solidFill>
                          <a:srgbClr val="66FFFF"/>
                        </a:solidFill>
                        <a:effectLst/>
                        <a:latin typeface="Arial" charset="0"/>
                      </a:endParaRPr>
                    </a:p>
                  </a:txBody>
                  <a:tcPr anchor="ct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Household</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Surveys</a:t>
                      </a:r>
                    </a:p>
                  </a:txBody>
                  <a:tcPr anchor="b"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Business</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 Surveys</a:t>
                      </a:r>
                    </a:p>
                  </a:txBody>
                  <a:tcPr anchor="b"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8187">
                <a:tc>
                  <a:txBody>
                    <a:body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Questions (Qs) </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are about</a:t>
                      </a:r>
                    </a:p>
                  </a:txBody>
                  <a:tcPr marB="91440" anchor="ctr" horzOverflow="overflow">
                    <a:lnL cap="flat">
                      <a:noFill/>
                    </a:lnL>
                    <a:lnR>
                      <a:noFill/>
                    </a:lnR>
                    <a:lnT w="381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Self</a:t>
                      </a:r>
                    </a:p>
                  </a:txBody>
                  <a:tcPr marB="91440"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Business or Organization</a:t>
                      </a:r>
                    </a:p>
                  </a:txBody>
                  <a:tcPr marB="91440" anchor="ctr" horzOverflow="overflow">
                    <a:lnL>
                      <a:noFill/>
                    </a:lnL>
                    <a:lnR cap="flat">
                      <a:noFill/>
                    </a:lnR>
                    <a:lnT w="381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40">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Types of data</a:t>
                      </a:r>
                    </a:p>
                  </a:txBody>
                  <a:tcPr anchor="ctr" horzOverflow="overflow">
                    <a:lnL cap="flat">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Autobiographical, </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Attitudes, </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Behaviors</a:t>
                      </a:r>
                    </a:p>
                  </a:txBody>
                  <a:tcPr anchor="ctr" horzOverflow="overflow">
                    <a:lnL>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400" b="0" i="0" u="none" strike="noStrike" cap="none" normalizeH="0" baseline="0" dirty="0">
                          <a:ln>
                            <a:noFill/>
                          </a:ln>
                          <a:solidFill>
                            <a:schemeClr val="tx1"/>
                          </a:solidFill>
                          <a:effectLst/>
                          <a:latin typeface="Arial" charset="0"/>
                        </a:rPr>
                        <a:t>Information about the organization and/or its employees or clients; Financial; Quantities</a:t>
                      </a:r>
                    </a:p>
                  </a:txBody>
                  <a:tcPr anchor="ctr" horzOverflow="overflow">
                    <a:lnL>
                      <a:noFill/>
                    </a:lnL>
                    <a:lnR cap="flat">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0976">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Data sources</a:t>
                      </a:r>
                    </a:p>
                  </a:txBody>
                  <a:tcPr anchor="ctr" horzOverflow="overflow">
                    <a:lnL cap="flat">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Memory</a:t>
                      </a:r>
                    </a:p>
                  </a:txBody>
                  <a:tcPr anchor="ctr" horzOverflow="overflow">
                    <a:lnL>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Records &amp; Respondent’s (R’s) knowledge of them</a:t>
                      </a:r>
                    </a:p>
                  </a:txBody>
                  <a:tcPr anchor="ctr" horzOverflow="overflow">
                    <a:lnL>
                      <a:noFill/>
                    </a:lnL>
                    <a:lnR cap="flat">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1853">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Respondent Identity</a:t>
                      </a:r>
                    </a:p>
                  </a:txBody>
                  <a:tcPr anchor="ctr" horzOverflow="overflow">
                    <a:lnL cap="flat">
                      <a:noFill/>
                    </a:lnL>
                    <a:lnR>
                      <a:noFill/>
                    </a:lnR>
                    <a:lnT w="12700" cap="flat" cmpd="sng" algn="ctr">
                      <a:solidFill>
                        <a:schemeClr val="tx2">
                          <a:lumMod val="40000"/>
                          <a:lumOff val="6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Self or Proxy</a:t>
                      </a:r>
                    </a:p>
                  </a:txBody>
                  <a:tcPr marB="228600" anchor="b" horzOverflow="overflow">
                    <a:lnL>
                      <a:noFill/>
                    </a:lnL>
                    <a:lnR>
                      <a:noFill/>
                    </a:lnR>
                    <a:lnT w="12700" cap="flat" cmpd="sng" algn="ctr">
                      <a:solidFill>
                        <a:schemeClr val="tx2">
                          <a:lumMod val="40000"/>
                          <a:lumOff val="6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Informant</a:t>
                      </a:r>
                    </a:p>
                  </a:txBody>
                  <a:tcPr marB="228600" anchor="b" horzOverflow="overflow">
                    <a:lnL>
                      <a:noFill/>
                    </a:lnL>
                    <a:lnR cap="flat">
                      <a:noFill/>
                    </a:lnR>
                    <a:lnT w="12700" cap="flat" cmpd="sng" algn="ctr">
                      <a:solidFill>
                        <a:schemeClr val="tx2">
                          <a:lumMod val="40000"/>
                          <a:lumOff val="6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44FC49C8-5356-3D68-4B69-51B95506D0D8}"/>
              </a:ext>
            </a:extLst>
          </p:cNvPr>
          <p:cNvSpPr>
            <a:spLocks noGrp="1"/>
          </p:cNvSpPr>
          <p:nvPr>
            <p:ph type="ftr" sz="quarter" idx="11"/>
          </p:nvPr>
        </p:nvSpPr>
        <p:spPr/>
        <p:txBody>
          <a:bodyPr/>
          <a:lstStyle/>
          <a:p>
            <a:r>
              <a:rPr lang="en-US"/>
              <a:t>AAPOR Webinar 4/27/2023</a:t>
            </a:r>
          </a:p>
        </p:txBody>
      </p:sp>
      <p:sp>
        <p:nvSpPr>
          <p:cNvPr id="6" name="Slide Number Placeholder 4"/>
          <p:cNvSpPr>
            <a:spLocks noGrp="1"/>
          </p:cNvSpPr>
          <p:nvPr>
            <p:ph type="sldNum" sz="quarter" idx="12"/>
          </p:nvPr>
        </p:nvSpPr>
        <p:spPr/>
        <p:txBody>
          <a:bodyPr/>
          <a:lstStyle/>
          <a:p>
            <a:fld id="{E97484AF-AE43-49D7-96DF-E3338DB77FE3}" type="slidenum">
              <a:rPr lang="en-US"/>
              <a:pPr/>
              <a:t>11</a:t>
            </a:fld>
            <a:endParaRPr lang="en-US" dirty="0"/>
          </a:p>
        </p:txBody>
      </p:sp>
    </p:spTree>
    <p:extLst>
      <p:ext uri="{BB962C8B-B14F-4D97-AF65-F5344CB8AC3E}">
        <p14:creationId xmlns:p14="http://schemas.microsoft.com/office/powerpoint/2010/main" val="320584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Business Survey Topics</a:t>
            </a:r>
          </a:p>
        </p:txBody>
      </p:sp>
      <p:sp>
        <p:nvSpPr>
          <p:cNvPr id="9" name="Plassholder for innhold 8"/>
          <p:cNvSpPr>
            <a:spLocks noGrp="1"/>
          </p:cNvSpPr>
          <p:nvPr>
            <p:ph idx="1"/>
          </p:nvPr>
        </p:nvSpPr>
        <p:spPr>
          <a:xfrm>
            <a:off x="838200" y="1552575"/>
            <a:ext cx="10515600" cy="4624388"/>
          </a:xfrm>
        </p:spPr>
        <p:txBody>
          <a:bodyPr>
            <a:normAutofit fontScale="92500" lnSpcReduction="20000"/>
          </a:bodyPr>
          <a:lstStyle/>
          <a:p>
            <a:pPr>
              <a:lnSpc>
                <a:spcPct val="110000"/>
              </a:lnSpc>
              <a:spcBef>
                <a:spcPts val="400"/>
              </a:spcBef>
            </a:pPr>
            <a:r>
              <a:rPr lang="nb-NO" dirty="0"/>
              <a:t>Business characteristics</a:t>
            </a:r>
          </a:p>
          <a:p>
            <a:pPr>
              <a:lnSpc>
                <a:spcPct val="110000"/>
              </a:lnSpc>
              <a:spcBef>
                <a:spcPts val="400"/>
              </a:spcBef>
            </a:pPr>
            <a:r>
              <a:rPr lang="nb-NO" dirty="0"/>
              <a:t>Production measured by volume or value</a:t>
            </a:r>
          </a:p>
          <a:p>
            <a:pPr>
              <a:lnSpc>
                <a:spcPct val="110000"/>
              </a:lnSpc>
              <a:spcBef>
                <a:spcPts val="400"/>
              </a:spcBef>
            </a:pPr>
            <a:r>
              <a:rPr lang="nb-NO" dirty="0"/>
              <a:t>Number of employees, their qualifications, field of work, hours worked, payroll and benefits</a:t>
            </a:r>
          </a:p>
          <a:p>
            <a:pPr>
              <a:lnSpc>
                <a:spcPct val="110000"/>
              </a:lnSpc>
              <a:spcBef>
                <a:spcPts val="400"/>
              </a:spcBef>
            </a:pPr>
            <a:r>
              <a:rPr lang="nb-NO" dirty="0"/>
              <a:t>Expenditures and investments</a:t>
            </a:r>
          </a:p>
          <a:p>
            <a:pPr>
              <a:lnSpc>
                <a:spcPct val="110000"/>
              </a:lnSpc>
              <a:spcBef>
                <a:spcPts val="400"/>
              </a:spcBef>
            </a:pPr>
            <a:r>
              <a:rPr lang="nb-NO" dirty="0"/>
              <a:t>Volume sold and financial results (e.g., figures from balance sheets and income statements)</a:t>
            </a:r>
          </a:p>
          <a:p>
            <a:pPr>
              <a:lnSpc>
                <a:spcPct val="110000"/>
              </a:lnSpc>
              <a:spcBef>
                <a:spcPts val="400"/>
              </a:spcBef>
            </a:pPr>
            <a:r>
              <a:rPr lang="nb-NO" dirty="0"/>
              <a:t>Consumption of energy and other resources</a:t>
            </a:r>
          </a:p>
          <a:p>
            <a:pPr>
              <a:lnSpc>
                <a:spcPct val="110000"/>
              </a:lnSpc>
              <a:spcBef>
                <a:spcPts val="400"/>
              </a:spcBef>
            </a:pPr>
            <a:r>
              <a:rPr lang="nb-NO" dirty="0"/>
              <a:t>Transactions between businesses</a:t>
            </a:r>
          </a:p>
          <a:p>
            <a:pPr>
              <a:lnSpc>
                <a:spcPct val="110000"/>
              </a:lnSpc>
              <a:spcBef>
                <a:spcPts val="400"/>
              </a:spcBef>
            </a:pPr>
            <a:r>
              <a:rPr lang="nb-NO" dirty="0"/>
              <a:t>Business trend evaluations</a:t>
            </a:r>
          </a:p>
          <a:p>
            <a:pPr>
              <a:lnSpc>
                <a:spcPct val="110000"/>
              </a:lnSpc>
              <a:spcBef>
                <a:spcPts val="400"/>
              </a:spcBef>
            </a:pPr>
            <a:r>
              <a:rPr lang="nb-NO" dirty="0"/>
              <a:t>Evaluations of working conditions</a:t>
            </a:r>
          </a:p>
        </p:txBody>
      </p:sp>
      <p:sp>
        <p:nvSpPr>
          <p:cNvPr id="2" name="Footer Placeholder 1">
            <a:extLst>
              <a:ext uri="{FF2B5EF4-FFF2-40B4-BE49-F238E27FC236}">
                <a16:creationId xmlns:a16="http://schemas.microsoft.com/office/drawing/2014/main" id="{26E73A16-30A1-792E-278C-5DBD69FD8BFD}"/>
              </a:ext>
            </a:extLst>
          </p:cNvPr>
          <p:cNvSpPr>
            <a:spLocks noGrp="1"/>
          </p:cNvSpPr>
          <p:nvPr>
            <p:ph type="ftr" sz="quarter" idx="11"/>
          </p:nvPr>
        </p:nvSpPr>
        <p:spPr/>
        <p:txBody>
          <a:bodyPr/>
          <a:lstStyle/>
          <a:p>
            <a:r>
              <a:rPr lang="en-US"/>
              <a:t>AAPOR Webinar 4/27/2023</a:t>
            </a:r>
          </a:p>
        </p:txBody>
      </p:sp>
      <p:sp>
        <p:nvSpPr>
          <p:cNvPr id="7" name="Plassholder for lysbildenummer 6"/>
          <p:cNvSpPr>
            <a:spLocks noGrp="1"/>
          </p:cNvSpPr>
          <p:nvPr>
            <p:ph type="sldNum" sz="quarter" idx="12"/>
          </p:nvPr>
        </p:nvSpPr>
        <p:spPr/>
        <p:txBody>
          <a:bodyPr/>
          <a:lstStyle/>
          <a:p>
            <a:fld id="{98596EF9-2E8E-44F8-80BE-6D2439C9BA01}" type="slidenum">
              <a:rPr lang="en-GB" smtClean="0"/>
              <a:pPr/>
              <a:t>12</a:t>
            </a:fld>
            <a:endParaRPr lang="en-GB"/>
          </a:p>
        </p:txBody>
      </p:sp>
    </p:spTree>
    <p:extLst>
      <p:ext uri="{BB962C8B-B14F-4D97-AF65-F5344CB8AC3E}">
        <p14:creationId xmlns:p14="http://schemas.microsoft.com/office/powerpoint/2010/main" val="130145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6"/>
          <p:cNvGraphicFramePr>
            <a:graphicFrameLocks/>
          </p:cNvGraphicFramePr>
          <p:nvPr>
            <p:extLst>
              <p:ext uri="{D42A27DB-BD31-4B8C-83A1-F6EECF244321}">
                <p14:modId xmlns:p14="http://schemas.microsoft.com/office/powerpoint/2010/main" val="1174630325"/>
              </p:ext>
            </p:extLst>
          </p:nvPr>
        </p:nvGraphicFramePr>
        <p:xfrm>
          <a:off x="702129" y="1219201"/>
          <a:ext cx="10482942" cy="4721961"/>
        </p:xfrm>
        <a:graphic>
          <a:graphicData uri="http://schemas.openxmlformats.org/drawingml/2006/table">
            <a:tbl>
              <a:tblPr/>
              <a:tblGrid>
                <a:gridCol w="3742479">
                  <a:extLst>
                    <a:ext uri="{9D8B030D-6E8A-4147-A177-3AD203B41FA5}">
                      <a16:colId xmlns:a16="http://schemas.microsoft.com/office/drawing/2014/main" val="20000"/>
                    </a:ext>
                  </a:extLst>
                </a:gridCol>
                <a:gridCol w="3033878">
                  <a:extLst>
                    <a:ext uri="{9D8B030D-6E8A-4147-A177-3AD203B41FA5}">
                      <a16:colId xmlns:a16="http://schemas.microsoft.com/office/drawing/2014/main" val="20001"/>
                    </a:ext>
                  </a:extLst>
                </a:gridCol>
                <a:gridCol w="3706585">
                  <a:extLst>
                    <a:ext uri="{9D8B030D-6E8A-4147-A177-3AD203B41FA5}">
                      <a16:colId xmlns:a16="http://schemas.microsoft.com/office/drawing/2014/main" val="20002"/>
                    </a:ext>
                  </a:extLst>
                </a:gridCol>
              </a:tblGrid>
              <a:tr h="93390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1"/>
                        </a:buClr>
                        <a:buSzTx/>
                        <a:buFont typeface="Wingdings" pitchFamily="2" charset="2"/>
                        <a:buNone/>
                        <a:tabLst/>
                      </a:pPr>
                      <a:endParaRPr kumimoji="0" lang="en-US" sz="2800" b="0" i="0" u="none" strike="noStrike" cap="none" normalizeH="0" baseline="0" dirty="0">
                        <a:ln>
                          <a:noFill/>
                        </a:ln>
                        <a:solidFill>
                          <a:srgbClr val="66FFFF"/>
                        </a:solidFill>
                        <a:effectLst/>
                        <a:latin typeface="Arial" charset="0"/>
                      </a:endParaRPr>
                    </a:p>
                  </a:txBody>
                  <a:tcPr anchor="ct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Household</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Surveys</a:t>
                      </a:r>
                    </a:p>
                  </a:txBody>
                  <a:tcPr anchor="b"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Business </a:t>
                      </a:r>
                    </a:p>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800" b="1" i="1" u="none" strike="noStrike" cap="none" normalizeH="0" baseline="0" dirty="0">
                          <a:ln>
                            <a:noFill/>
                          </a:ln>
                          <a:solidFill>
                            <a:srgbClr val="0070C0"/>
                          </a:solidFill>
                          <a:effectLst/>
                          <a:latin typeface="Arial" charset="0"/>
                        </a:rPr>
                        <a:t>Surveys</a:t>
                      </a:r>
                    </a:p>
                  </a:txBody>
                  <a:tcPr anchor="b"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390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90000"/>
                        </a:lnSpc>
                        <a:spcBef>
                          <a:spcPts val="0"/>
                        </a:spcBef>
                        <a:spcAft>
                          <a:spcPct val="0"/>
                        </a:spcAft>
                        <a:buClr>
                          <a:schemeClr val="bg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R selection;    </a:t>
                      </a:r>
                    </a:p>
                    <a:p>
                      <a:pPr marL="0" marR="0" lvl="0" indent="0" algn="l" defTabSz="914400" rtl="0" eaLnBrk="1" fontAlgn="base" latinLnBrk="0" hangingPunct="1">
                        <a:lnSpc>
                          <a:spcPct val="90000"/>
                        </a:lnSpc>
                        <a:spcBef>
                          <a:spcPts val="0"/>
                        </a:spcBef>
                        <a:spcAft>
                          <a:spcPct val="0"/>
                        </a:spcAft>
                        <a:buClr>
                          <a:schemeClr val="bg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R rule</a:t>
                      </a:r>
                    </a:p>
                  </a:txBody>
                  <a:tcPr anchor="ctr" horzOverflow="overflow">
                    <a:lnL cap="flat">
                      <a:noFill/>
                    </a:lnL>
                    <a:lnR>
                      <a:noFill/>
                    </a:lnR>
                    <a:lnT w="381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Single R or    Selected proxy</a:t>
                      </a:r>
                    </a:p>
                  </a:txBody>
                  <a:tcPr anchor="ctr"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Multiple informants</a:t>
                      </a:r>
                    </a:p>
                  </a:txBody>
                  <a:tcPr anchor="ctr" horzOverflow="overflow">
                    <a:lnL>
                      <a:noFill/>
                    </a:lnL>
                    <a:lnR cap="flat">
                      <a:noFill/>
                    </a:lnR>
                    <a:lnT w="38100" cap="flat" cmpd="sng" algn="ctr">
                      <a:solidFill>
                        <a:schemeClr val="tx1"/>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390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Mode</a:t>
                      </a:r>
                    </a:p>
                  </a:txBody>
                  <a:tcPr anchor="ctr" horzOverflow="overflow">
                    <a:lnL cap="flat">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Interviewer administered</a:t>
                      </a:r>
                    </a:p>
                  </a:txBody>
                  <a:tcPr anchor="ctr" horzOverflow="overflow">
                    <a:lnL>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Self-administered</a:t>
                      </a:r>
                    </a:p>
                  </a:txBody>
                  <a:tcPr marB="274320" anchor="ctr" horzOverflow="overflow">
                    <a:lnL>
                      <a:noFill/>
                    </a:lnL>
                    <a:lnR cap="flat">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5360">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Authority</a:t>
                      </a:r>
                    </a:p>
                  </a:txBody>
                  <a:tcPr anchor="ctr" horzOverflow="overflow">
                    <a:lnL cap="flat">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1" i="0" u="none" strike="noStrike" cap="none" normalizeH="0" baseline="0" dirty="0">
                          <a:ln>
                            <a:noFill/>
                          </a:ln>
                          <a:solidFill>
                            <a:schemeClr val="tx1"/>
                          </a:solidFill>
                          <a:effectLst/>
                          <a:latin typeface="Arial" charset="0"/>
                        </a:rPr>
                        <a:t>Voluntary</a:t>
                      </a:r>
                      <a:r>
                        <a:rPr kumimoji="0" lang="en-US" sz="2600" b="0" i="0" u="none" strike="noStrike" cap="none" normalizeH="0" baseline="0" dirty="0">
                          <a:ln>
                            <a:noFill/>
                          </a:ln>
                          <a:solidFill>
                            <a:schemeClr val="tx1"/>
                          </a:solidFill>
                          <a:effectLst/>
                          <a:latin typeface="Arial" charset="0"/>
                        </a:rPr>
                        <a:t> or Mandatory</a:t>
                      </a:r>
                    </a:p>
                  </a:txBody>
                  <a:tcPr anchor="ctr" horzOverflow="overflow">
                    <a:lnL>
                      <a:noFill/>
                    </a:lnL>
                    <a:lnR>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Voluntary or </a:t>
                      </a:r>
                      <a:r>
                        <a:rPr kumimoji="0" lang="en-US" sz="2600" b="1" i="0" u="none" strike="noStrike" cap="none" normalizeH="0" baseline="0" dirty="0">
                          <a:ln>
                            <a:noFill/>
                          </a:ln>
                          <a:solidFill>
                            <a:schemeClr val="tx1"/>
                          </a:solidFill>
                          <a:effectLst/>
                          <a:latin typeface="Arial" charset="0"/>
                        </a:rPr>
                        <a:t>Mandatory</a:t>
                      </a:r>
                    </a:p>
                  </a:txBody>
                  <a:tcPr anchor="ctr" horzOverflow="overflow">
                    <a:lnL>
                      <a:noFill/>
                    </a:lnL>
                    <a:lnR cap="flat">
                      <a:noFill/>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390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800" b="0" i="0" u="none" strike="noStrike" cap="none" normalizeH="0" baseline="0" dirty="0">
                          <a:ln>
                            <a:noFill/>
                          </a:ln>
                          <a:solidFill>
                            <a:schemeClr val="tx1"/>
                          </a:solidFill>
                          <a:effectLst/>
                          <a:latin typeface="Arial" charset="0"/>
                        </a:rPr>
                        <a:t>Response Process</a:t>
                      </a:r>
                    </a:p>
                  </a:txBody>
                  <a:tcPr anchor="ctr" horzOverflow="overflow">
                    <a:lnL cap="flat">
                      <a:noFill/>
                    </a:lnL>
                    <a:lnR>
                      <a:noFill/>
                    </a:lnR>
                    <a:lnT w="12700" cap="flat" cmpd="sng" algn="ctr">
                      <a:solidFill>
                        <a:schemeClr val="tx2">
                          <a:lumMod val="40000"/>
                          <a:lumOff val="6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ts val="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Cognitive</a:t>
                      </a:r>
                    </a:p>
                  </a:txBody>
                  <a:tcPr marB="274320" anchor="ctr" horzOverflow="overflow">
                    <a:lnL>
                      <a:noFill/>
                    </a:lnL>
                    <a:lnR>
                      <a:noFill/>
                    </a:lnR>
                    <a:lnT w="12700" cap="flat" cmpd="sng" algn="ctr">
                      <a:solidFill>
                        <a:schemeClr val="tx2">
                          <a:lumMod val="40000"/>
                          <a:lumOff val="6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1"/>
                        </a:buClr>
                        <a:buSzTx/>
                        <a:buFont typeface="Wingdings" pitchFamily="2" charset="2"/>
                        <a:buNone/>
                        <a:tabLst/>
                      </a:pPr>
                      <a:r>
                        <a:rPr kumimoji="0" lang="en-US" sz="2600" b="0" i="0" u="none" strike="noStrike" cap="none" normalizeH="0" baseline="0" dirty="0">
                          <a:ln>
                            <a:noFill/>
                          </a:ln>
                          <a:solidFill>
                            <a:schemeClr val="tx1"/>
                          </a:solidFill>
                          <a:effectLst/>
                          <a:latin typeface="Arial" charset="0"/>
                        </a:rPr>
                        <a:t>Cognitive and Organizational</a:t>
                      </a:r>
                    </a:p>
                  </a:txBody>
                  <a:tcPr anchor="ctr" horzOverflow="overflow">
                    <a:lnL>
                      <a:noFill/>
                    </a:lnL>
                    <a:lnR cap="flat">
                      <a:noFill/>
                    </a:lnR>
                    <a:lnT w="12700" cap="flat" cmpd="sng" algn="ctr">
                      <a:solidFill>
                        <a:schemeClr val="tx2">
                          <a:lumMod val="40000"/>
                          <a:lumOff val="6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Rectangle 2"/>
          <p:cNvSpPr txBox="1">
            <a:spLocks noChangeArrowheads="1"/>
          </p:cNvSpPr>
          <p:nvPr/>
        </p:nvSpPr>
        <p:spPr bwMode="auto">
          <a:xfrm>
            <a:off x="1551709" y="50558"/>
            <a:ext cx="8991600" cy="940042"/>
          </a:xfrm>
          <a:prstGeom prst="rect">
            <a:avLst/>
          </a:prstGeom>
          <a:noFill/>
          <a:ln w="9525">
            <a:noFill/>
            <a:miter lim="800000"/>
            <a:headEnd/>
            <a:tailEnd/>
          </a:ln>
        </p:spPr>
        <p:txBody>
          <a:bodyPr/>
          <a:lstStyle/>
          <a:p>
            <a:pPr algn="ctr" defTabSz="457200" fontAlgn="base">
              <a:spcBef>
                <a:spcPct val="0"/>
              </a:spcBef>
              <a:spcAft>
                <a:spcPct val="0"/>
              </a:spcAft>
            </a:pPr>
            <a:r>
              <a:rPr lang="en-US" sz="3200" b="1" dirty="0">
                <a:solidFill>
                  <a:prstClr val="black"/>
                </a:solidFill>
                <a:latin typeface="Arial" charset="0"/>
                <a:cs typeface="Arial" charset="0"/>
              </a:rPr>
              <a:t>Household Surveys vs. Business Surveys </a:t>
            </a:r>
            <a:r>
              <a:rPr lang="en-US" sz="2400" i="1" dirty="0">
                <a:solidFill>
                  <a:prstClr val="black"/>
                </a:solidFill>
                <a:latin typeface="Arial" charset="0"/>
                <a:cs typeface="Arial" charset="0"/>
              </a:rPr>
              <a:t>continued</a:t>
            </a:r>
          </a:p>
        </p:txBody>
      </p:sp>
      <p:sp>
        <p:nvSpPr>
          <p:cNvPr id="2" name="Footer Placeholder 1">
            <a:extLst>
              <a:ext uri="{FF2B5EF4-FFF2-40B4-BE49-F238E27FC236}">
                <a16:creationId xmlns:a16="http://schemas.microsoft.com/office/drawing/2014/main" id="{30CF08CC-0ACD-E6FE-42BB-D3BBFED958AE}"/>
              </a:ext>
            </a:extLst>
          </p:cNvPr>
          <p:cNvSpPr>
            <a:spLocks noGrp="1"/>
          </p:cNvSpPr>
          <p:nvPr>
            <p:ph type="ftr" sz="quarter" idx="11"/>
          </p:nvPr>
        </p:nvSpPr>
        <p:spPr/>
        <p:txBody>
          <a:bodyPr/>
          <a:lstStyle/>
          <a:p>
            <a:r>
              <a:rPr lang="en-US"/>
              <a:t>AAPOR Webinar 4/27/2023</a:t>
            </a:r>
          </a:p>
        </p:txBody>
      </p:sp>
      <p:sp>
        <p:nvSpPr>
          <p:cNvPr id="7" name="Slide Number Placeholder 4"/>
          <p:cNvSpPr>
            <a:spLocks noGrp="1"/>
          </p:cNvSpPr>
          <p:nvPr>
            <p:ph type="sldNum" sz="quarter" idx="12"/>
          </p:nvPr>
        </p:nvSpPr>
        <p:spPr/>
        <p:txBody>
          <a:bodyPr/>
          <a:lstStyle/>
          <a:p>
            <a:fld id="{E97484AF-AE43-49D7-96DF-E3338DB77FE3}" type="slidenum">
              <a:rPr lang="en-US"/>
              <a:pPr/>
              <a:t>13</a:t>
            </a:fld>
            <a:endParaRPr lang="en-US" dirty="0"/>
          </a:p>
        </p:txBody>
      </p:sp>
    </p:spTree>
    <p:extLst>
      <p:ext uri="{BB962C8B-B14F-4D97-AF65-F5344CB8AC3E}">
        <p14:creationId xmlns:p14="http://schemas.microsoft.com/office/powerpoint/2010/main" val="363459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1774826" y="152400"/>
            <a:ext cx="8704263" cy="973138"/>
          </a:xfrm>
          <a:prstGeom prst="rect">
            <a:avLst/>
          </a:prstGeom>
          <a:noFill/>
          <a:ln w="9525">
            <a:noFill/>
            <a:miter lim="800000"/>
            <a:headEnd/>
            <a:tailEnd/>
          </a:ln>
        </p:spPr>
        <p:txBody>
          <a:bodyPr/>
          <a:lstStyle/>
          <a:p>
            <a:pPr algn="ctr" defTabSz="457200" fontAlgn="base">
              <a:spcBef>
                <a:spcPct val="0"/>
              </a:spcBef>
              <a:spcAft>
                <a:spcPct val="0"/>
              </a:spcAft>
            </a:pPr>
            <a:r>
              <a:rPr lang="en-GB" sz="4400" b="1">
                <a:solidFill>
                  <a:prstClr val="black"/>
                </a:solidFill>
                <a:latin typeface="Arial" charset="0"/>
                <a:cs typeface="Arial" charset="0"/>
              </a:rPr>
              <a:t>Surveys and Business Surveys</a:t>
            </a:r>
          </a:p>
        </p:txBody>
      </p:sp>
      <p:pic>
        <p:nvPicPr>
          <p:cNvPr id="21507" name="Picture 5"/>
          <p:cNvPicPr>
            <a:picLocks noChangeAspect="1" noChangeArrowheads="1"/>
          </p:cNvPicPr>
          <p:nvPr/>
        </p:nvPicPr>
        <p:blipFill>
          <a:blip r:embed="rId3"/>
          <a:srcRect/>
          <a:stretch>
            <a:fillRect/>
          </a:stretch>
        </p:blipFill>
        <p:spPr bwMode="auto">
          <a:xfrm>
            <a:off x="1774826" y="1125538"/>
            <a:ext cx="8569325" cy="4895850"/>
          </a:xfrm>
          <a:prstGeom prst="rect">
            <a:avLst/>
          </a:prstGeom>
          <a:noFill/>
          <a:ln w="9525">
            <a:noFill/>
            <a:miter lim="800000"/>
            <a:headEnd/>
            <a:tailEnd/>
          </a:ln>
        </p:spPr>
      </p:pic>
      <p:sp>
        <p:nvSpPr>
          <p:cNvPr id="21508" name="TextBox 3"/>
          <p:cNvSpPr txBox="1">
            <a:spLocks noChangeArrowheads="1"/>
          </p:cNvSpPr>
          <p:nvPr/>
        </p:nvSpPr>
        <p:spPr bwMode="auto">
          <a:xfrm>
            <a:off x="6473825" y="2674938"/>
            <a:ext cx="1371600" cy="2862262"/>
          </a:xfrm>
          <a:prstGeom prst="rect">
            <a:avLst/>
          </a:prstGeom>
          <a:solidFill>
            <a:schemeClr val="bg1"/>
          </a:solidFill>
          <a:ln w="9525">
            <a:noFill/>
            <a:miter lim="800000"/>
            <a:headEnd/>
            <a:tailEnd/>
          </a:ln>
        </p:spPr>
        <p:txBody>
          <a:bodyPr>
            <a:spAutoFit/>
          </a:bodyPr>
          <a:lstStyle/>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Browallia New" pitchFamily="34" charset="-34"/>
              </a:rPr>
              <a:t>Skewed target population</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Purpose of statistics </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Heterogeneity of businesses</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Self-administered modes</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Business context</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Response Process</a:t>
            </a:r>
          </a:p>
        </p:txBody>
      </p:sp>
      <p:sp>
        <p:nvSpPr>
          <p:cNvPr id="21509" name="TextBox 5"/>
          <p:cNvSpPr txBox="1">
            <a:spLocks noChangeArrowheads="1"/>
          </p:cNvSpPr>
          <p:nvPr/>
        </p:nvSpPr>
        <p:spPr bwMode="auto">
          <a:xfrm>
            <a:off x="8334376" y="2628901"/>
            <a:ext cx="2009775" cy="3230563"/>
          </a:xfrm>
          <a:prstGeom prst="rect">
            <a:avLst/>
          </a:prstGeom>
          <a:solidFill>
            <a:schemeClr val="bg1"/>
          </a:solidFill>
          <a:ln w="9525">
            <a:noFill/>
            <a:miter lim="800000"/>
            <a:headEnd/>
            <a:tailEnd/>
          </a:ln>
        </p:spPr>
        <p:txBody>
          <a:bodyPr>
            <a:spAutoFit/>
          </a:bodyPr>
          <a:lstStyle/>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Browallia New" pitchFamily="34" charset="-34"/>
              </a:rPr>
              <a:t>Unequal probabilities of selection, including certainty cases</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Totals; change; time series</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Industry classification</a:t>
            </a: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Size matters</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Keying &amp; scanning</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Use of records</a:t>
            </a: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Finding the “right” respondent</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Internal consistency; external coherence</a:t>
            </a:r>
          </a:p>
        </p:txBody>
      </p:sp>
      <p:sp>
        <p:nvSpPr>
          <p:cNvPr id="7" name="Rectangle 6"/>
          <p:cNvSpPr/>
          <p:nvPr/>
        </p:nvSpPr>
        <p:spPr>
          <a:xfrm>
            <a:off x="6316664" y="2516188"/>
            <a:ext cx="1760537" cy="3448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7"/>
          <p:cNvSpPr/>
          <p:nvPr/>
        </p:nvSpPr>
        <p:spPr>
          <a:xfrm>
            <a:off x="8334376" y="2516189"/>
            <a:ext cx="2009775" cy="3514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extBox 2"/>
          <p:cNvSpPr txBox="1"/>
          <p:nvPr/>
        </p:nvSpPr>
        <p:spPr>
          <a:xfrm>
            <a:off x="1905000" y="2133601"/>
            <a:ext cx="8439150" cy="276999"/>
          </a:xfrm>
          <a:prstGeom prst="rect">
            <a:avLst/>
          </a:prstGeom>
          <a:solidFill>
            <a:schemeClr val="bg1">
              <a:lumMod val="85000"/>
            </a:schemeClr>
          </a:solidFill>
          <a:ln>
            <a:solidFill>
              <a:schemeClr val="tx2"/>
            </a:solidFill>
          </a:ln>
        </p:spPr>
        <p:txBody>
          <a:bodyPr wrap="square" rtlCol="0">
            <a:spAutoFit/>
          </a:bodyPr>
          <a:lstStyle/>
          <a:p>
            <a:pPr algn="ctr"/>
            <a:r>
              <a:rPr lang="en-US" sz="1200" dirty="0"/>
              <a:t>Generic Statistical Business Process Model: Design, Build, Collect &amp; Process</a:t>
            </a:r>
          </a:p>
        </p:txBody>
      </p:sp>
      <p:sp>
        <p:nvSpPr>
          <p:cNvPr id="2" name="Footer Placeholder 1">
            <a:extLst>
              <a:ext uri="{FF2B5EF4-FFF2-40B4-BE49-F238E27FC236}">
                <a16:creationId xmlns:a16="http://schemas.microsoft.com/office/drawing/2014/main" id="{293AD22A-94AC-BB22-E93E-FFF305AF3195}"/>
              </a:ext>
            </a:extLst>
          </p:cNvPr>
          <p:cNvSpPr>
            <a:spLocks noGrp="1"/>
          </p:cNvSpPr>
          <p:nvPr>
            <p:ph type="ftr" sz="quarter" idx="11"/>
          </p:nvPr>
        </p:nvSpPr>
        <p:spPr/>
        <p:txBody>
          <a:bodyPr/>
          <a:lstStyle/>
          <a:p>
            <a:r>
              <a:rPr lang="en-US"/>
              <a:t>AAPOR Webinar 4/27/2023</a:t>
            </a:r>
          </a:p>
        </p:txBody>
      </p:sp>
      <p:sp>
        <p:nvSpPr>
          <p:cNvPr id="11" name="Slide Number Placeholder 4"/>
          <p:cNvSpPr>
            <a:spLocks noGrp="1"/>
          </p:cNvSpPr>
          <p:nvPr>
            <p:ph type="sldNum" sz="quarter" idx="12"/>
          </p:nvPr>
        </p:nvSpPr>
        <p:spPr/>
        <p:txBody>
          <a:bodyPr/>
          <a:lstStyle/>
          <a:p>
            <a:fld id="{E97484AF-AE43-49D7-96DF-E3338DB77FE3}" type="slidenum">
              <a:rPr lang="en-US"/>
              <a:pPr/>
              <a:t>14</a:t>
            </a:fld>
            <a:endParaRPr lang="en-US" dirty="0"/>
          </a:p>
        </p:txBody>
      </p:sp>
    </p:spTree>
    <p:extLst>
      <p:ext uri="{BB962C8B-B14F-4D97-AF65-F5344CB8AC3E}">
        <p14:creationId xmlns:p14="http://schemas.microsoft.com/office/powerpoint/2010/main" val="573432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1774826" y="152400"/>
            <a:ext cx="8704263" cy="973138"/>
          </a:xfrm>
          <a:prstGeom prst="rect">
            <a:avLst/>
          </a:prstGeom>
          <a:noFill/>
          <a:ln w="9525">
            <a:noFill/>
            <a:miter lim="800000"/>
            <a:headEnd/>
            <a:tailEnd/>
          </a:ln>
        </p:spPr>
        <p:txBody>
          <a:bodyPr/>
          <a:lstStyle/>
          <a:p>
            <a:pPr algn="ctr" defTabSz="457200" fontAlgn="base">
              <a:spcBef>
                <a:spcPct val="0"/>
              </a:spcBef>
              <a:spcAft>
                <a:spcPct val="0"/>
              </a:spcAft>
            </a:pPr>
            <a:r>
              <a:rPr lang="en-GB" sz="4400" b="1">
                <a:solidFill>
                  <a:prstClr val="black"/>
                </a:solidFill>
                <a:latin typeface="Arial" charset="0"/>
                <a:cs typeface="Arial" charset="0"/>
              </a:rPr>
              <a:t>Surveys and Business Surveys</a:t>
            </a:r>
          </a:p>
        </p:txBody>
      </p:sp>
      <p:pic>
        <p:nvPicPr>
          <p:cNvPr id="21507" name="Picture 5"/>
          <p:cNvPicPr>
            <a:picLocks noChangeAspect="1" noChangeArrowheads="1"/>
          </p:cNvPicPr>
          <p:nvPr/>
        </p:nvPicPr>
        <p:blipFill>
          <a:blip r:embed="rId3"/>
          <a:srcRect/>
          <a:stretch>
            <a:fillRect/>
          </a:stretch>
        </p:blipFill>
        <p:spPr bwMode="auto">
          <a:xfrm>
            <a:off x="1774826" y="1109209"/>
            <a:ext cx="8569325" cy="4895850"/>
          </a:xfrm>
          <a:prstGeom prst="rect">
            <a:avLst/>
          </a:prstGeom>
          <a:noFill/>
          <a:ln w="9525">
            <a:noFill/>
            <a:miter lim="800000"/>
            <a:headEnd/>
            <a:tailEnd/>
          </a:ln>
        </p:spPr>
      </p:pic>
      <p:sp>
        <p:nvSpPr>
          <p:cNvPr id="21508" name="TextBox 3"/>
          <p:cNvSpPr txBox="1">
            <a:spLocks noChangeArrowheads="1"/>
          </p:cNvSpPr>
          <p:nvPr/>
        </p:nvSpPr>
        <p:spPr bwMode="auto">
          <a:xfrm>
            <a:off x="6473825" y="2674938"/>
            <a:ext cx="1371600" cy="2862262"/>
          </a:xfrm>
          <a:prstGeom prst="rect">
            <a:avLst/>
          </a:prstGeom>
          <a:solidFill>
            <a:schemeClr val="bg1"/>
          </a:solidFill>
          <a:ln w="9525">
            <a:noFill/>
            <a:miter lim="800000"/>
            <a:headEnd/>
            <a:tailEnd/>
          </a:ln>
        </p:spPr>
        <p:txBody>
          <a:bodyPr>
            <a:spAutoFit/>
          </a:bodyPr>
          <a:lstStyle/>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Browallia New" pitchFamily="34" charset="-34"/>
              </a:rPr>
              <a:t>Skewed target population</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Purpose of statistics </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Heterogeneity of businesses</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Self-administered modes</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Business context</a:t>
            </a:r>
          </a:p>
          <a:p>
            <a:pPr algn="ct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algn="ct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Response Process</a:t>
            </a:r>
          </a:p>
        </p:txBody>
      </p:sp>
      <p:sp>
        <p:nvSpPr>
          <p:cNvPr id="21509" name="TextBox 5"/>
          <p:cNvSpPr txBox="1">
            <a:spLocks noChangeArrowheads="1"/>
          </p:cNvSpPr>
          <p:nvPr/>
        </p:nvSpPr>
        <p:spPr bwMode="auto">
          <a:xfrm>
            <a:off x="8334376" y="2628901"/>
            <a:ext cx="2009775" cy="3230563"/>
          </a:xfrm>
          <a:prstGeom prst="rect">
            <a:avLst/>
          </a:prstGeom>
          <a:solidFill>
            <a:schemeClr val="bg1"/>
          </a:solidFill>
          <a:ln w="9525">
            <a:noFill/>
            <a:miter lim="800000"/>
            <a:headEnd/>
            <a:tailEnd/>
          </a:ln>
        </p:spPr>
        <p:txBody>
          <a:bodyPr>
            <a:spAutoFit/>
          </a:bodyPr>
          <a:lstStyle/>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Browallia New" pitchFamily="34" charset="-34"/>
              </a:rPr>
              <a:t>Unequal probabilities of selection, including certainty cases</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Totals; change; time series</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Industry classification</a:t>
            </a: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Size matters</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Keying &amp; scanning</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Use of records</a:t>
            </a: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Finding the “right” respondent</a:t>
            </a:r>
          </a:p>
          <a:p>
            <a:pPr defTabSz="457200" fontAlgn="base">
              <a:spcBef>
                <a:spcPct val="0"/>
              </a:spcBef>
              <a:spcAft>
                <a:spcPct val="0"/>
              </a:spcAft>
            </a:pPr>
            <a:endParaRPr lang="en-US" sz="1200" b="1">
              <a:solidFill>
                <a:srgbClr val="003264"/>
              </a:solidFill>
              <a:latin typeface="Candara" pitchFamily="34" charset="0"/>
              <a:ea typeface="Arial Unicode MS" pitchFamily="34" charset="-128"/>
              <a:cs typeface="Arial" charset="0"/>
            </a:endParaRPr>
          </a:p>
          <a:p>
            <a:pPr defTabSz="457200" fontAlgn="base">
              <a:spcBef>
                <a:spcPct val="0"/>
              </a:spcBef>
              <a:spcAft>
                <a:spcPct val="0"/>
              </a:spcAft>
            </a:pPr>
            <a:r>
              <a:rPr lang="en-US" sz="1200" b="1">
                <a:solidFill>
                  <a:srgbClr val="003264"/>
                </a:solidFill>
                <a:latin typeface="Candara" pitchFamily="34" charset="0"/>
                <a:ea typeface="Arial Unicode MS" pitchFamily="34" charset="-128"/>
                <a:cs typeface="Arial" charset="0"/>
              </a:rPr>
              <a:t>Internal consistency; external coherence</a:t>
            </a:r>
          </a:p>
        </p:txBody>
      </p:sp>
      <p:sp>
        <p:nvSpPr>
          <p:cNvPr id="2" name="Footer Placeholder 1">
            <a:extLst>
              <a:ext uri="{FF2B5EF4-FFF2-40B4-BE49-F238E27FC236}">
                <a16:creationId xmlns:a16="http://schemas.microsoft.com/office/drawing/2014/main" id="{10ADE73F-A757-2B6A-664B-B11B581FCF9E}"/>
              </a:ext>
            </a:extLst>
          </p:cNvPr>
          <p:cNvSpPr>
            <a:spLocks noGrp="1"/>
          </p:cNvSpPr>
          <p:nvPr>
            <p:ph type="ftr" sz="quarter" idx="11"/>
          </p:nvPr>
        </p:nvSpPr>
        <p:spPr/>
        <p:txBody>
          <a:bodyPr/>
          <a:lstStyle/>
          <a:p>
            <a:r>
              <a:rPr lang="en-US"/>
              <a:t>AAPOR Webinar 4/27/2023</a:t>
            </a:r>
          </a:p>
        </p:txBody>
      </p:sp>
      <p:sp>
        <p:nvSpPr>
          <p:cNvPr id="8" name="Slide Number Placeholder 4"/>
          <p:cNvSpPr>
            <a:spLocks noGrp="1"/>
          </p:cNvSpPr>
          <p:nvPr>
            <p:ph type="sldNum" sz="quarter" idx="12"/>
          </p:nvPr>
        </p:nvSpPr>
        <p:spPr/>
        <p:txBody>
          <a:bodyPr/>
          <a:lstStyle/>
          <a:p>
            <a:fld id="{E97484AF-AE43-49D7-96DF-E3338DB77FE3}" type="slidenum">
              <a:rPr lang="en-US"/>
              <a:pPr/>
              <a:t>15</a:t>
            </a:fld>
            <a:endParaRPr lang="en-US" dirty="0"/>
          </a:p>
        </p:txBody>
      </p:sp>
      <p:sp>
        <p:nvSpPr>
          <p:cNvPr id="5" name="TextBox 4">
            <a:extLst>
              <a:ext uri="{FF2B5EF4-FFF2-40B4-BE49-F238E27FC236}">
                <a16:creationId xmlns:a16="http://schemas.microsoft.com/office/drawing/2014/main" id="{48C64497-3A29-890E-9E80-5F3875E0AABA}"/>
              </a:ext>
            </a:extLst>
          </p:cNvPr>
          <p:cNvSpPr txBox="1"/>
          <p:nvPr/>
        </p:nvSpPr>
        <p:spPr>
          <a:xfrm>
            <a:off x="1905000" y="2133601"/>
            <a:ext cx="8439150" cy="276999"/>
          </a:xfrm>
          <a:prstGeom prst="rect">
            <a:avLst/>
          </a:prstGeom>
          <a:solidFill>
            <a:schemeClr val="bg1">
              <a:lumMod val="85000"/>
            </a:schemeClr>
          </a:solidFill>
          <a:ln>
            <a:solidFill>
              <a:schemeClr val="tx2"/>
            </a:solidFill>
          </a:ln>
        </p:spPr>
        <p:txBody>
          <a:bodyPr wrap="square" rtlCol="0">
            <a:spAutoFit/>
          </a:bodyPr>
          <a:lstStyle/>
          <a:p>
            <a:pPr algn="ctr"/>
            <a:r>
              <a:rPr lang="en-US" sz="1200" dirty="0"/>
              <a:t>Generic Statistical Business Process Model: Design, Build, Collect &amp; Process</a:t>
            </a:r>
          </a:p>
        </p:txBody>
      </p:sp>
    </p:spTree>
    <p:extLst>
      <p:ext uri="{BB962C8B-B14F-4D97-AF65-F5344CB8AC3E}">
        <p14:creationId xmlns:p14="http://schemas.microsoft.com/office/powerpoint/2010/main" val="321384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63306" y="1600200"/>
            <a:ext cx="7772400" cy="21336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endParaRPr lang="en-US" sz="6000" dirty="0">
              <a:effectLst>
                <a:outerShdw blurRad="38100" dist="38100" dir="2700000" algn="tl">
                  <a:srgbClr val="000000">
                    <a:alpha val="43137"/>
                  </a:srgbClr>
                </a:outerShdw>
              </a:effectLst>
              <a:latin typeface="+mj-lt"/>
            </a:endParaRPr>
          </a:p>
        </p:txBody>
      </p:sp>
      <p:sp>
        <p:nvSpPr>
          <p:cNvPr id="11" name="Title 10">
            <a:extLst>
              <a:ext uri="{FF2B5EF4-FFF2-40B4-BE49-F238E27FC236}">
                <a16:creationId xmlns:a16="http://schemas.microsoft.com/office/drawing/2014/main" id="{06AAF863-D3BB-B85B-BB79-C06B3EED91B4}"/>
              </a:ext>
            </a:extLst>
          </p:cNvPr>
          <p:cNvSpPr>
            <a:spLocks noGrp="1"/>
          </p:cNvSpPr>
          <p:nvPr>
            <p:ph type="title"/>
          </p:nvPr>
        </p:nvSpPr>
        <p:spPr>
          <a:xfrm>
            <a:off x="831850" y="1736726"/>
            <a:ext cx="10515600" cy="2852737"/>
          </a:xfrm>
        </p:spPr>
        <p:txBody>
          <a:bodyPr/>
          <a:lstStyle/>
          <a:p>
            <a:r>
              <a:rPr lang="en-US" sz="6000" dirty="0">
                <a:effectLst>
                  <a:outerShdw blurRad="38100" dist="38100" dir="2700000" algn="tl">
                    <a:srgbClr val="000000">
                      <a:alpha val="43137"/>
                    </a:srgbClr>
                  </a:outerShdw>
                </a:effectLst>
                <a:latin typeface="+mj-lt"/>
              </a:rPr>
              <a:t>Business Survey Response Model</a:t>
            </a:r>
            <a:br>
              <a:rPr lang="en-US" sz="6000" dirty="0">
                <a:effectLst>
                  <a:outerShdw blurRad="38100" dist="38100" dir="2700000" algn="tl">
                    <a:srgbClr val="000000">
                      <a:alpha val="43137"/>
                    </a:srgbClr>
                  </a:outerShdw>
                </a:effectLst>
                <a:latin typeface="+mj-lt"/>
              </a:rPr>
            </a:br>
            <a:endParaRPr lang="en-US" dirty="0"/>
          </a:p>
        </p:txBody>
      </p:sp>
      <p:sp>
        <p:nvSpPr>
          <p:cNvPr id="12" name="Text Placeholder 11">
            <a:extLst>
              <a:ext uri="{FF2B5EF4-FFF2-40B4-BE49-F238E27FC236}">
                <a16:creationId xmlns:a16="http://schemas.microsoft.com/office/drawing/2014/main" id="{77DC6EE3-B2CB-DEFD-9BE2-0680097EB89D}"/>
              </a:ext>
            </a:extLst>
          </p:cNvPr>
          <p:cNvSpPr>
            <a:spLocks noGrp="1"/>
          </p:cNvSpPr>
          <p:nvPr>
            <p:ph type="body" idx="1"/>
          </p:nvPr>
        </p:nvSpPr>
        <p:spPr>
          <a:xfrm>
            <a:off x="831850" y="4344534"/>
            <a:ext cx="10140950" cy="1500187"/>
          </a:xfrm>
        </p:spPr>
        <p:txBody>
          <a:bodyPr>
            <a:normAutofit lnSpcReduction="10000"/>
          </a:bodyPr>
          <a:lstStyle/>
          <a:p>
            <a:r>
              <a:rPr lang="en-US" u="sng" dirty="0">
                <a:effectLst/>
                <a:latin typeface="Calibri" panose="020F0502020204030204" pitchFamily="34" charset="0"/>
                <a:ea typeface="Calibri" panose="020F0502020204030204" pitchFamily="34" charset="0"/>
                <a:cs typeface="Times New Roman" panose="02020603050405020304" pitchFamily="18" charset="0"/>
              </a:rPr>
              <a:t>Learning Objective</a:t>
            </a:r>
          </a:p>
          <a:p>
            <a:pPr marL="342900" indent="-342900">
              <a:tabLst>
                <a:tab pos="3429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Gain insights into how the organizational context impacts respondents’ approach to responding to surveys, along with the implications for response burden and data quality</a:t>
            </a:r>
          </a:p>
          <a:p>
            <a:pPr>
              <a:tabLst>
                <a:tab pos="285750" algn="l"/>
              </a:tabLst>
            </a:pPr>
            <a:endParaRPr lang="en-US" sz="1800" dirty="0"/>
          </a:p>
        </p:txBody>
      </p:sp>
      <p:sp>
        <p:nvSpPr>
          <p:cNvPr id="13" name="Footer Placeholder 12">
            <a:extLst>
              <a:ext uri="{FF2B5EF4-FFF2-40B4-BE49-F238E27FC236}">
                <a16:creationId xmlns:a16="http://schemas.microsoft.com/office/drawing/2014/main" id="{34276971-8348-749C-F47E-35093D2C4376}"/>
              </a:ext>
            </a:extLst>
          </p:cNvPr>
          <p:cNvSpPr>
            <a:spLocks noGrp="1"/>
          </p:cNvSpPr>
          <p:nvPr>
            <p:ph type="ftr" sz="quarter" idx="11"/>
          </p:nvPr>
        </p:nvSpPr>
        <p:spPr/>
        <p:txBody>
          <a:bodyPr/>
          <a:lstStyle/>
          <a:p>
            <a:r>
              <a:rPr lang="en-US" dirty="0"/>
              <a:t>AAPOR Webinar 4/27/2023</a:t>
            </a:r>
          </a:p>
        </p:txBody>
      </p:sp>
      <p:sp>
        <p:nvSpPr>
          <p:cNvPr id="14" name="Slide Number Placeholder 13">
            <a:extLst>
              <a:ext uri="{FF2B5EF4-FFF2-40B4-BE49-F238E27FC236}">
                <a16:creationId xmlns:a16="http://schemas.microsoft.com/office/drawing/2014/main" id="{2D209421-7DD7-A50C-46F5-A38E3A5784C7}"/>
              </a:ext>
            </a:extLst>
          </p:cNvPr>
          <p:cNvSpPr>
            <a:spLocks noGrp="1"/>
          </p:cNvSpPr>
          <p:nvPr>
            <p:ph type="sldNum" sz="quarter" idx="12"/>
          </p:nvPr>
        </p:nvSpPr>
        <p:spPr/>
        <p:txBody>
          <a:bodyPr/>
          <a:lstStyle/>
          <a:p>
            <a:fld id="{FC63ECC8-719A-498E-B101-491B6A35558E}" type="slidenum">
              <a:rPr lang="en-US" smtClean="0"/>
              <a:t>16</a:t>
            </a:fld>
            <a:endParaRPr lang="en-US"/>
          </a:p>
        </p:txBody>
      </p:sp>
    </p:spTree>
    <p:extLst>
      <p:ext uri="{BB962C8B-B14F-4D97-AF65-F5344CB8AC3E}">
        <p14:creationId xmlns:p14="http://schemas.microsoft.com/office/powerpoint/2010/main" val="59198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240F8F3-1366-0FB1-0264-7ECB4B78ABA4}"/>
              </a:ext>
            </a:extLst>
          </p:cNvPr>
          <p:cNvSpPr>
            <a:spLocks noGrp="1"/>
          </p:cNvSpPr>
          <p:nvPr>
            <p:ph type="title"/>
          </p:nvPr>
        </p:nvSpPr>
        <p:spPr>
          <a:xfrm>
            <a:off x="838200" y="365126"/>
            <a:ext cx="10515600" cy="794204"/>
          </a:xfrm>
        </p:spPr>
        <p:txBody>
          <a:bodyPr/>
          <a:lstStyle/>
          <a:p>
            <a:r>
              <a:rPr lang="en-US" dirty="0"/>
              <a:t>Outline</a:t>
            </a:r>
          </a:p>
        </p:txBody>
      </p:sp>
      <p:sp>
        <p:nvSpPr>
          <p:cNvPr id="16" name="Content Placeholder 15">
            <a:extLst>
              <a:ext uri="{FF2B5EF4-FFF2-40B4-BE49-F238E27FC236}">
                <a16:creationId xmlns:a16="http://schemas.microsoft.com/office/drawing/2014/main" id="{BE0F0218-30D4-B8B5-46E6-E71528DAAD74}"/>
              </a:ext>
            </a:extLst>
          </p:cNvPr>
          <p:cNvSpPr>
            <a:spLocks noGrp="1"/>
          </p:cNvSpPr>
          <p:nvPr>
            <p:ph idx="1"/>
          </p:nvPr>
        </p:nvSpPr>
        <p:spPr>
          <a:xfrm>
            <a:off x="838200" y="1401082"/>
            <a:ext cx="10515600" cy="4591504"/>
          </a:xfrm>
        </p:spPr>
        <p:txBody>
          <a:bodyPr>
            <a:normAutofit fontScale="92500" lnSpcReduction="10000"/>
          </a:bodyPr>
          <a:lstStyle/>
          <a:p>
            <a:r>
              <a:rPr lang="en-US" sz="3600" dirty="0"/>
              <a:t>The business survey response process model – </a:t>
            </a:r>
          </a:p>
          <a:p>
            <a:pPr lvl="1"/>
            <a:r>
              <a:rPr lang="en-US" sz="3200" dirty="0"/>
              <a:t>Two step process</a:t>
            </a:r>
          </a:p>
          <a:p>
            <a:pPr lvl="1"/>
            <a:r>
              <a:rPr lang="en-US" sz="3200" dirty="0"/>
              <a:t>Hybrid</a:t>
            </a:r>
          </a:p>
          <a:p>
            <a:pPr lvl="2"/>
            <a:r>
              <a:rPr lang="en-US" sz="2800" dirty="0"/>
              <a:t>Cognitive response process</a:t>
            </a:r>
          </a:p>
          <a:p>
            <a:pPr lvl="2"/>
            <a:r>
              <a:rPr lang="en-US" sz="2800" dirty="0"/>
              <a:t>Context of organizational factors</a:t>
            </a:r>
          </a:p>
          <a:p>
            <a:r>
              <a:rPr lang="en-US" sz="3600" dirty="0"/>
              <a:t>Implications of business context for respondents and/or survey organization – </a:t>
            </a:r>
          </a:p>
          <a:p>
            <a:pPr lvl="1"/>
            <a:r>
              <a:rPr lang="en-US" sz="3200" dirty="0"/>
              <a:t>Response burden</a:t>
            </a:r>
          </a:p>
          <a:p>
            <a:pPr lvl="1"/>
            <a:r>
              <a:rPr lang="en-US" sz="3200" dirty="0"/>
              <a:t>Data quality</a:t>
            </a:r>
          </a:p>
          <a:p>
            <a:r>
              <a:rPr lang="en-US" sz="3600" dirty="0"/>
              <a:t>Key takeaways</a:t>
            </a:r>
            <a:endParaRPr lang="en-US" dirty="0"/>
          </a:p>
          <a:p>
            <a:endParaRPr lang="en-US" dirty="0"/>
          </a:p>
        </p:txBody>
      </p:sp>
      <p:sp>
        <p:nvSpPr>
          <p:cNvPr id="7" name="Slide Number Placeholder 4"/>
          <p:cNvSpPr>
            <a:spLocks noGrp="1"/>
          </p:cNvSpPr>
          <p:nvPr>
            <p:ph type="sldNum" sz="quarter" idx="12"/>
          </p:nvPr>
        </p:nvSpPr>
        <p:spPr/>
        <p:txBody>
          <a:bodyPr/>
          <a:lstStyle/>
          <a:p>
            <a:fld id="{511D6E05-265C-49B7-AD9D-9C52F4E9140B}" type="slidenum">
              <a:rPr lang="en-US" smtClean="0"/>
              <a:pPr/>
              <a:t>17</a:t>
            </a:fld>
            <a:endParaRPr lang="en-US" dirty="0"/>
          </a:p>
        </p:txBody>
      </p:sp>
      <p:sp>
        <p:nvSpPr>
          <p:cNvPr id="20" name="Footer Placeholder 19">
            <a:extLst>
              <a:ext uri="{FF2B5EF4-FFF2-40B4-BE49-F238E27FC236}">
                <a16:creationId xmlns:a16="http://schemas.microsoft.com/office/drawing/2014/main" id="{FED02A87-AF78-CDC5-B94C-943D84A0329A}"/>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88513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18</a:t>
            </a:fld>
            <a:endParaRPr lang="en-US" dirty="0"/>
          </a:p>
        </p:txBody>
      </p:sp>
      <p:sp>
        <p:nvSpPr>
          <p:cNvPr id="4" name="Title 1"/>
          <p:cNvSpPr txBox="1">
            <a:spLocks/>
          </p:cNvSpPr>
          <p:nvPr/>
        </p:nvSpPr>
        <p:spPr>
          <a:xfrm>
            <a:off x="1981200" y="636814"/>
            <a:ext cx="8229600" cy="100625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dirty="0">
                <a:latin typeface="Arial" charset="0"/>
              </a:rPr>
              <a:t>The Response Process</a:t>
            </a:r>
          </a:p>
        </p:txBody>
      </p:sp>
      <p:sp>
        <p:nvSpPr>
          <p:cNvPr id="5" name="Content Placeholder 2"/>
          <p:cNvSpPr txBox="1">
            <a:spLocks/>
          </p:cNvSpPr>
          <p:nvPr/>
        </p:nvSpPr>
        <p:spPr>
          <a:xfrm>
            <a:off x="1981200" y="1843088"/>
            <a:ext cx="8229600" cy="3586162"/>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Calibri" pitchFamily="34" charset="0"/>
              <a:buAutoNum type="arabicPeriod"/>
            </a:pPr>
            <a:r>
              <a:rPr lang="en-US" sz="4000" dirty="0">
                <a:latin typeface="Arial" charset="0"/>
              </a:rPr>
              <a:t>The decision to participate</a:t>
            </a:r>
          </a:p>
          <a:p>
            <a:pPr marL="514350" indent="-514350">
              <a:buFont typeface="Calibri" pitchFamily="34" charset="0"/>
              <a:buAutoNum type="arabicPeriod"/>
            </a:pPr>
            <a:endParaRPr lang="en-US" sz="4000" dirty="0">
              <a:latin typeface="Arial" charset="0"/>
            </a:endParaRPr>
          </a:p>
          <a:p>
            <a:pPr marL="514350" indent="-514350">
              <a:buFont typeface="Calibri" pitchFamily="34" charset="0"/>
              <a:buAutoNum type="arabicPeriod"/>
            </a:pPr>
            <a:r>
              <a:rPr lang="en-US" sz="4000" dirty="0">
                <a:latin typeface="Arial" charset="0"/>
              </a:rPr>
              <a:t>Performing the response tasks</a:t>
            </a:r>
          </a:p>
        </p:txBody>
      </p:sp>
      <p:sp>
        <p:nvSpPr>
          <p:cNvPr id="6" name="Footer Placeholder 5">
            <a:extLst>
              <a:ext uri="{FF2B5EF4-FFF2-40B4-BE49-F238E27FC236}">
                <a16:creationId xmlns:a16="http://schemas.microsoft.com/office/drawing/2014/main" id="{CE18A14B-0A08-231B-174E-510FD281EDD6}"/>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7684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19</a:t>
            </a:fld>
            <a:endParaRPr lang="en-US" dirty="0"/>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dirty="0"/>
              <a:t>External Environment</a:t>
            </a:r>
          </a:p>
        </p:txBody>
      </p:sp>
      <p:sp>
        <p:nvSpPr>
          <p:cNvPr id="7" name="Rectangle 6"/>
          <p:cNvSpPr/>
          <p:nvPr/>
        </p:nvSpPr>
        <p:spPr>
          <a:xfrm>
            <a:off x="1981200" y="814388"/>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9"/>
          <p:cNvSpPr txBox="1"/>
          <p:nvPr/>
        </p:nvSpPr>
        <p:spPr>
          <a:xfrm>
            <a:off x="5156201" y="899076"/>
            <a:ext cx="4143375" cy="461962"/>
          </a:xfrm>
          <a:prstGeom prst="rect">
            <a:avLst/>
          </a:prstGeom>
          <a:noFill/>
        </p:spPr>
        <p:txBody>
          <a:bodyPr>
            <a:spAutoFit/>
          </a:bodyPr>
          <a:lstStyle/>
          <a:p>
            <a:pPr algn="ctr">
              <a:defRPr/>
            </a:pPr>
            <a:r>
              <a:rPr lang="en-US" sz="2400" b="1" cap="small" dirty="0"/>
              <a:t>Business / Management</a:t>
            </a:r>
          </a:p>
        </p:txBody>
      </p:sp>
      <p:grpSp>
        <p:nvGrpSpPr>
          <p:cNvPr id="11" name="Group 10"/>
          <p:cNvGrpSpPr>
            <a:grpSpLocks/>
          </p:cNvGrpSpPr>
          <p:nvPr/>
        </p:nvGrpSpPr>
        <p:grpSpPr bwMode="auto">
          <a:xfrm>
            <a:off x="5156201" y="2393950"/>
            <a:ext cx="4341813" cy="1333500"/>
            <a:chOff x="3620388" y="2395226"/>
            <a:chExt cx="4341330" cy="1332965"/>
          </a:xfrm>
        </p:grpSpPr>
        <p:sp>
          <p:nvSpPr>
            <p:cNvPr id="12" name="Rectangle 11"/>
            <p:cNvSpPr/>
            <p:nvPr/>
          </p:nvSpPr>
          <p:spPr>
            <a:xfrm>
              <a:off x="3633087" y="2395226"/>
              <a:ext cx="4328631" cy="133296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3620388" y="2417442"/>
              <a:ext cx="4328631" cy="461778"/>
            </a:xfrm>
            <a:prstGeom prst="rect">
              <a:avLst/>
            </a:prstGeom>
            <a:noFill/>
          </p:spPr>
          <p:txBody>
            <a:bodyPr>
              <a:spAutoFit/>
            </a:bodyPr>
            <a:lstStyle/>
            <a:p>
              <a:pPr algn="ctr">
                <a:defRPr/>
              </a:pPr>
              <a:r>
                <a:rPr lang="en-US" sz="2400" b="1" cap="small" dirty="0"/>
                <a:t>Employee / Respondent</a:t>
              </a:r>
            </a:p>
          </p:txBody>
        </p:sp>
      </p:grpSp>
      <p:sp>
        <p:nvSpPr>
          <p:cNvPr id="18" name="Footer Placeholder 17">
            <a:extLst>
              <a:ext uri="{FF2B5EF4-FFF2-40B4-BE49-F238E27FC236}">
                <a16:creationId xmlns:a16="http://schemas.microsoft.com/office/drawing/2014/main" id="{3998BDE7-9C45-3A86-E067-51BB81B8DAB5}"/>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03506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1562" t="17976" r="12125"/>
          <a:stretch>
            <a:fillRect/>
          </a:stretch>
        </p:blipFill>
        <p:spPr>
          <a:xfrm>
            <a:off x="0" y="0"/>
            <a:ext cx="12192000" cy="6858000"/>
          </a:xfrm>
          <a:prstGeom prst="rect">
            <a:avLst/>
          </a:prstGeom>
        </p:spPr>
      </p:pic>
      <p:grpSp>
        <p:nvGrpSpPr>
          <p:cNvPr id="3" name="Group 3"/>
          <p:cNvGrpSpPr/>
          <p:nvPr/>
        </p:nvGrpSpPr>
        <p:grpSpPr>
          <a:xfrm>
            <a:off x="1467256" y="1113285"/>
            <a:ext cx="9257489" cy="4631431"/>
            <a:chOff x="0" y="0"/>
            <a:chExt cx="3657279" cy="1829701"/>
          </a:xfrm>
        </p:grpSpPr>
        <p:sp>
          <p:nvSpPr>
            <p:cNvPr id="4" name="Freeform 4"/>
            <p:cNvSpPr/>
            <p:nvPr/>
          </p:nvSpPr>
          <p:spPr>
            <a:xfrm>
              <a:off x="0" y="0"/>
              <a:ext cx="3657279" cy="1829701"/>
            </a:xfrm>
            <a:custGeom>
              <a:avLst/>
              <a:gdLst/>
              <a:ahLst/>
              <a:cxnLst/>
              <a:rect l="l" t="t" r="r" b="b"/>
              <a:pathLst>
                <a:path w="3657279" h="1829701">
                  <a:moveTo>
                    <a:pt x="28434" y="0"/>
                  </a:moveTo>
                  <a:lnTo>
                    <a:pt x="3628846" y="0"/>
                  </a:lnTo>
                  <a:cubicBezTo>
                    <a:pt x="3644549" y="0"/>
                    <a:pt x="3657279" y="12730"/>
                    <a:pt x="3657279" y="28434"/>
                  </a:cubicBezTo>
                  <a:lnTo>
                    <a:pt x="3657279" y="1801268"/>
                  </a:lnTo>
                  <a:cubicBezTo>
                    <a:pt x="3657279" y="1808809"/>
                    <a:pt x="3654284" y="1816041"/>
                    <a:pt x="3648951" y="1821373"/>
                  </a:cubicBezTo>
                  <a:cubicBezTo>
                    <a:pt x="3643619" y="1826706"/>
                    <a:pt x="3636387" y="1829701"/>
                    <a:pt x="3628846" y="1829701"/>
                  </a:cubicBezTo>
                  <a:lnTo>
                    <a:pt x="28434" y="1829701"/>
                  </a:lnTo>
                  <a:cubicBezTo>
                    <a:pt x="12730" y="1829701"/>
                    <a:pt x="0" y="1816971"/>
                    <a:pt x="0" y="1801268"/>
                  </a:cubicBezTo>
                  <a:lnTo>
                    <a:pt x="0" y="28434"/>
                  </a:lnTo>
                  <a:cubicBezTo>
                    <a:pt x="0" y="12730"/>
                    <a:pt x="12730" y="0"/>
                    <a:pt x="28434" y="0"/>
                  </a:cubicBezTo>
                  <a:close/>
                </a:path>
              </a:pathLst>
            </a:custGeom>
            <a:solidFill>
              <a:srgbClr val="FFFFFF"/>
            </a:solidFill>
          </p:spPr>
        </p:sp>
        <p:sp>
          <p:nvSpPr>
            <p:cNvPr id="5" name="TextBox 5"/>
            <p:cNvSpPr txBox="1"/>
            <p:nvPr/>
          </p:nvSpPr>
          <p:spPr>
            <a:xfrm>
              <a:off x="0" y="-28575"/>
              <a:ext cx="812800" cy="8413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 name="TextBox 6"/>
          <p:cNvSpPr txBox="1"/>
          <p:nvPr/>
        </p:nvSpPr>
        <p:spPr>
          <a:xfrm>
            <a:off x="1863919" y="1237644"/>
            <a:ext cx="8450513" cy="4434612"/>
          </a:xfrm>
          <a:prstGeom prst="rect">
            <a:avLst/>
          </a:prstGeom>
        </p:spPr>
        <p:txBody>
          <a:bodyPr wrap="square" lIns="0" tIns="0" rIns="0" bIns="0" rtlCol="0" anchor="t">
            <a:spAutoFit/>
          </a:bodyPr>
          <a:lstStyle/>
          <a:p>
            <a:pPr algn="ctr" defTabSz="609630">
              <a:lnSpc>
                <a:spcPts val="3866"/>
              </a:lnSpc>
              <a:spcBef>
                <a:spcPct val="0"/>
              </a:spcBef>
            </a:pPr>
            <a:r>
              <a:rPr lang="en-US" sz="2000" dirty="0">
                <a:solidFill>
                  <a:srgbClr val="1F2D52"/>
                </a:solidFill>
                <a:latin typeface="Dunbar Low 3"/>
              </a:rPr>
              <a:t>AAPOR offers webinar sponsorship opportunities to organizations that would like to support AAPOR’s online education program. </a:t>
            </a:r>
          </a:p>
          <a:p>
            <a:pPr algn="ctr" defTabSz="609630">
              <a:lnSpc>
                <a:spcPts val="3866"/>
              </a:lnSpc>
              <a:spcBef>
                <a:spcPct val="0"/>
              </a:spcBef>
            </a:pPr>
            <a:endParaRPr lang="en-US" sz="2000" dirty="0">
              <a:solidFill>
                <a:srgbClr val="1F2D52"/>
              </a:solidFill>
              <a:latin typeface="Dunbar Low 3"/>
            </a:endParaRPr>
          </a:p>
          <a:p>
            <a:pPr algn="ctr" defTabSz="609630">
              <a:lnSpc>
                <a:spcPts val="3866"/>
              </a:lnSpc>
              <a:spcBef>
                <a:spcPct val="0"/>
              </a:spcBef>
            </a:pPr>
            <a:r>
              <a:rPr lang="en-US" sz="2000" dirty="0">
                <a:solidFill>
                  <a:srgbClr val="1F2D52"/>
                </a:solidFill>
                <a:latin typeface="Dunbar Low 3"/>
              </a:rPr>
              <a:t>In addition, AAPOR has an institutional subscription for greater access to the education webinar recording library.</a:t>
            </a:r>
          </a:p>
          <a:p>
            <a:pPr algn="ctr" defTabSz="609630">
              <a:lnSpc>
                <a:spcPts val="3866"/>
              </a:lnSpc>
              <a:spcBef>
                <a:spcPct val="0"/>
              </a:spcBef>
            </a:pPr>
            <a:endParaRPr lang="en-US" sz="2000" dirty="0">
              <a:solidFill>
                <a:srgbClr val="1F2D52"/>
              </a:solidFill>
              <a:latin typeface="Dunbar Low 3"/>
            </a:endParaRPr>
          </a:p>
          <a:p>
            <a:pPr algn="ctr" defTabSz="609630">
              <a:lnSpc>
                <a:spcPts val="3866"/>
              </a:lnSpc>
              <a:spcBef>
                <a:spcPct val="0"/>
              </a:spcBef>
            </a:pPr>
            <a:r>
              <a:rPr lang="en-US" sz="2000" dirty="0">
                <a:solidFill>
                  <a:srgbClr val="1F2D52"/>
                </a:solidFill>
                <a:latin typeface="Dunbar Low 3"/>
              </a:rPr>
              <a:t>For more information, contact;</a:t>
            </a:r>
          </a:p>
          <a:p>
            <a:pPr algn="ctr" defTabSz="609630">
              <a:lnSpc>
                <a:spcPts val="3866"/>
              </a:lnSpc>
              <a:spcBef>
                <a:spcPct val="0"/>
              </a:spcBef>
            </a:pPr>
            <a:r>
              <a:rPr lang="en-US" sz="2000" dirty="0">
                <a:solidFill>
                  <a:srgbClr val="1F2D52"/>
                </a:solidFill>
                <a:latin typeface="Dunbar Low 3"/>
              </a:rPr>
              <a:t>Lailah Johnson, AAPOR Program Manager</a:t>
            </a:r>
          </a:p>
          <a:p>
            <a:pPr algn="ctr" defTabSz="609630">
              <a:lnSpc>
                <a:spcPts val="3866"/>
              </a:lnSpc>
              <a:spcBef>
                <a:spcPct val="0"/>
              </a:spcBef>
            </a:pPr>
            <a:r>
              <a:rPr lang="en-US" sz="2000" dirty="0">
                <a:solidFill>
                  <a:srgbClr val="1F2D52"/>
                </a:solidFill>
                <a:latin typeface="Dunbar Low 3"/>
              </a:rPr>
              <a:t>ljohnson@aapor.org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20</a:t>
            </a:fld>
            <a:endParaRPr lang="en-US" dirty="0"/>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dirty="0"/>
              <a:t>External Environment</a:t>
            </a:r>
          </a:p>
        </p:txBody>
      </p:sp>
      <p:sp>
        <p:nvSpPr>
          <p:cNvPr id="7" name="Rectangle 6"/>
          <p:cNvSpPr/>
          <p:nvPr/>
        </p:nvSpPr>
        <p:spPr>
          <a:xfrm>
            <a:off x="1981200" y="814388"/>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9"/>
          <p:cNvSpPr txBox="1"/>
          <p:nvPr/>
        </p:nvSpPr>
        <p:spPr>
          <a:xfrm>
            <a:off x="5156201" y="899076"/>
            <a:ext cx="4143375" cy="461962"/>
          </a:xfrm>
          <a:prstGeom prst="rect">
            <a:avLst/>
          </a:prstGeom>
          <a:noFill/>
        </p:spPr>
        <p:txBody>
          <a:bodyPr>
            <a:spAutoFit/>
          </a:bodyPr>
          <a:lstStyle/>
          <a:p>
            <a:pPr algn="ctr">
              <a:defRPr/>
            </a:pPr>
            <a:r>
              <a:rPr lang="en-US" sz="2400" b="1" cap="small" dirty="0"/>
              <a:t>Business / Management</a:t>
            </a:r>
          </a:p>
        </p:txBody>
      </p:sp>
      <p:grpSp>
        <p:nvGrpSpPr>
          <p:cNvPr id="11" name="Group 10"/>
          <p:cNvGrpSpPr>
            <a:grpSpLocks/>
          </p:cNvGrpSpPr>
          <p:nvPr/>
        </p:nvGrpSpPr>
        <p:grpSpPr bwMode="auto">
          <a:xfrm>
            <a:off x="5156201" y="2393950"/>
            <a:ext cx="4341813" cy="1333500"/>
            <a:chOff x="3620388" y="2395226"/>
            <a:chExt cx="4341330" cy="1332965"/>
          </a:xfrm>
        </p:grpSpPr>
        <p:sp>
          <p:nvSpPr>
            <p:cNvPr id="12" name="Rectangle 11"/>
            <p:cNvSpPr/>
            <p:nvPr/>
          </p:nvSpPr>
          <p:spPr>
            <a:xfrm>
              <a:off x="3633087" y="2395226"/>
              <a:ext cx="4328631" cy="133296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3620388" y="2417442"/>
              <a:ext cx="4328631" cy="461778"/>
            </a:xfrm>
            <a:prstGeom prst="rect">
              <a:avLst/>
            </a:prstGeom>
            <a:noFill/>
          </p:spPr>
          <p:txBody>
            <a:bodyPr>
              <a:spAutoFit/>
            </a:bodyPr>
            <a:lstStyle/>
            <a:p>
              <a:pPr algn="ctr">
                <a:defRPr/>
              </a:pPr>
              <a:r>
                <a:rPr lang="en-US" sz="2400" b="1" cap="small" dirty="0"/>
                <a:t>Employee / Respondent</a:t>
              </a:r>
            </a:p>
          </p:txBody>
        </p:sp>
      </p:grpSp>
      <p:grpSp>
        <p:nvGrpSpPr>
          <p:cNvPr id="2" name="Group 1"/>
          <p:cNvGrpSpPr/>
          <p:nvPr/>
        </p:nvGrpSpPr>
        <p:grpSpPr>
          <a:xfrm>
            <a:off x="5406837" y="535045"/>
            <a:ext cx="3471620" cy="345432"/>
            <a:chOff x="-1869061" y="2776683"/>
            <a:chExt cx="3471620" cy="345432"/>
          </a:xfrm>
        </p:grpSpPr>
        <p:sp>
          <p:nvSpPr>
            <p:cNvPr id="15" name="TextBox 14"/>
            <p:cNvSpPr txBox="1"/>
            <p:nvPr/>
          </p:nvSpPr>
          <p:spPr>
            <a:xfrm>
              <a:off x="-1869061" y="2783561"/>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Authority</a:t>
              </a:r>
            </a:p>
          </p:txBody>
        </p:sp>
        <p:sp>
          <p:nvSpPr>
            <p:cNvPr id="16" name="TextBox 15"/>
            <p:cNvSpPr txBox="1"/>
            <p:nvPr/>
          </p:nvSpPr>
          <p:spPr>
            <a:xfrm>
              <a:off x="-768681" y="2780122"/>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Capacity</a:t>
              </a:r>
            </a:p>
          </p:txBody>
        </p:sp>
        <p:sp>
          <p:nvSpPr>
            <p:cNvPr id="17" name="TextBox 16"/>
            <p:cNvSpPr txBox="1"/>
            <p:nvPr/>
          </p:nvSpPr>
          <p:spPr>
            <a:xfrm>
              <a:off x="331699" y="2776683"/>
              <a:ext cx="127086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Motivation</a:t>
              </a:r>
            </a:p>
          </p:txBody>
        </p:sp>
      </p:grpSp>
      <p:grpSp>
        <p:nvGrpSpPr>
          <p:cNvPr id="26" name="Group 25"/>
          <p:cNvGrpSpPr/>
          <p:nvPr/>
        </p:nvGrpSpPr>
        <p:grpSpPr>
          <a:xfrm>
            <a:off x="5423770" y="1353630"/>
            <a:ext cx="3471620" cy="338554"/>
            <a:chOff x="-3581400" y="2371159"/>
            <a:chExt cx="3471620" cy="338554"/>
          </a:xfrm>
        </p:grpSpPr>
        <p:sp>
          <p:nvSpPr>
            <p:cNvPr id="33" name="TextBox 32"/>
            <p:cNvSpPr txBox="1"/>
            <p:nvPr/>
          </p:nvSpPr>
          <p:spPr>
            <a:xfrm>
              <a:off x="-3581400" y="2371159"/>
              <a:ext cx="1100380" cy="338554"/>
            </a:xfrm>
            <a:prstGeom prst="rect">
              <a:avLst/>
            </a:prstGeom>
            <a:noFill/>
            <a:ln>
              <a:solidFill>
                <a:schemeClr val="tx2">
                  <a:lumMod val="60000"/>
                  <a:lumOff val="40000"/>
                </a:schemeClr>
              </a:solidFill>
            </a:ln>
          </p:spPr>
          <p:txBody>
            <a:bodyPr wrap="square" rtlCol="0" anchor="ctr">
              <a:spAutoFit/>
            </a:bodyPr>
            <a:lstStyle/>
            <a:p>
              <a:pPr algn="ctr"/>
              <a:r>
                <a:rPr lang="en-US" sz="1600" b="1" dirty="0">
                  <a:solidFill>
                    <a:srgbClr val="0070C0"/>
                  </a:solidFill>
                </a:rPr>
                <a:t>Authority</a:t>
              </a:r>
            </a:p>
          </p:txBody>
        </p:sp>
        <p:sp>
          <p:nvSpPr>
            <p:cNvPr id="34" name="TextBox 33"/>
            <p:cNvSpPr txBox="1"/>
            <p:nvPr/>
          </p:nvSpPr>
          <p:spPr>
            <a:xfrm>
              <a:off x="-2481020" y="2371159"/>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Capacity</a:t>
              </a:r>
            </a:p>
          </p:txBody>
        </p:sp>
        <p:sp>
          <p:nvSpPr>
            <p:cNvPr id="35" name="TextBox 34"/>
            <p:cNvSpPr txBox="1"/>
            <p:nvPr/>
          </p:nvSpPr>
          <p:spPr>
            <a:xfrm>
              <a:off x="-1380640" y="2371159"/>
              <a:ext cx="127086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Motivation</a:t>
              </a:r>
            </a:p>
          </p:txBody>
        </p:sp>
      </p:grpSp>
      <p:grpSp>
        <p:nvGrpSpPr>
          <p:cNvPr id="36" name="Group 35"/>
          <p:cNvGrpSpPr/>
          <p:nvPr/>
        </p:nvGrpSpPr>
        <p:grpSpPr>
          <a:xfrm>
            <a:off x="5479387" y="2862792"/>
            <a:ext cx="3471620" cy="338554"/>
            <a:chOff x="-3581400" y="2371159"/>
            <a:chExt cx="3471620" cy="338554"/>
          </a:xfrm>
        </p:grpSpPr>
        <p:sp>
          <p:nvSpPr>
            <p:cNvPr id="37" name="TextBox 36"/>
            <p:cNvSpPr txBox="1"/>
            <p:nvPr/>
          </p:nvSpPr>
          <p:spPr>
            <a:xfrm>
              <a:off x="-3581400" y="2371159"/>
              <a:ext cx="1100380" cy="338554"/>
            </a:xfrm>
            <a:prstGeom prst="rect">
              <a:avLst/>
            </a:prstGeom>
            <a:noFill/>
            <a:ln>
              <a:solidFill>
                <a:schemeClr val="tx2">
                  <a:lumMod val="60000"/>
                  <a:lumOff val="40000"/>
                </a:schemeClr>
              </a:solidFill>
            </a:ln>
          </p:spPr>
          <p:txBody>
            <a:bodyPr wrap="square" rtlCol="0" anchor="ctr">
              <a:spAutoFit/>
            </a:bodyPr>
            <a:lstStyle/>
            <a:p>
              <a:pPr algn="ctr"/>
              <a:r>
                <a:rPr lang="en-US" sz="1600" b="1" dirty="0">
                  <a:solidFill>
                    <a:srgbClr val="0070C0"/>
                  </a:solidFill>
                </a:rPr>
                <a:t>Authority</a:t>
              </a:r>
            </a:p>
          </p:txBody>
        </p:sp>
        <p:sp>
          <p:nvSpPr>
            <p:cNvPr id="38" name="TextBox 37"/>
            <p:cNvSpPr txBox="1"/>
            <p:nvPr/>
          </p:nvSpPr>
          <p:spPr>
            <a:xfrm>
              <a:off x="-2481020" y="2371159"/>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Capacity</a:t>
              </a:r>
            </a:p>
          </p:txBody>
        </p:sp>
        <p:sp>
          <p:nvSpPr>
            <p:cNvPr id="39" name="TextBox 38"/>
            <p:cNvSpPr txBox="1"/>
            <p:nvPr/>
          </p:nvSpPr>
          <p:spPr>
            <a:xfrm>
              <a:off x="-1380640" y="2371159"/>
              <a:ext cx="127086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Motivation</a:t>
              </a:r>
            </a:p>
          </p:txBody>
        </p:sp>
      </p:grpSp>
      <p:sp>
        <p:nvSpPr>
          <p:cNvPr id="14" name="Footer Placeholder 13">
            <a:extLst>
              <a:ext uri="{FF2B5EF4-FFF2-40B4-BE49-F238E27FC236}">
                <a16:creationId xmlns:a16="http://schemas.microsoft.com/office/drawing/2014/main" id="{D3737062-6715-AD79-7386-831E14E9DFC2}"/>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738120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21</a:t>
            </a:fld>
            <a:endParaRPr lang="en-US" dirty="0"/>
          </a:p>
        </p:txBody>
      </p:sp>
      <p:sp>
        <p:nvSpPr>
          <p:cNvPr id="4"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dirty="0"/>
              <a:t>Themes</a:t>
            </a:r>
          </a:p>
        </p:txBody>
      </p:sp>
      <p:sp>
        <p:nvSpPr>
          <p:cNvPr id="5" name="Content Placeholder 2"/>
          <p:cNvSpPr txBox="1">
            <a:spLocks/>
          </p:cNvSpPr>
          <p:nvPr/>
        </p:nvSpPr>
        <p:spPr>
          <a:xfrm>
            <a:off x="2277035" y="1762499"/>
            <a:ext cx="2814918" cy="3951288"/>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Authority</a:t>
            </a:r>
          </a:p>
          <a:p>
            <a:endParaRPr lang="en-US" sz="3600" dirty="0"/>
          </a:p>
          <a:p>
            <a:r>
              <a:rPr lang="en-US" sz="3600" dirty="0"/>
              <a:t>Capacity</a:t>
            </a:r>
          </a:p>
          <a:p>
            <a:endParaRPr lang="en-US" sz="3600" dirty="0"/>
          </a:p>
          <a:p>
            <a:r>
              <a:rPr lang="en-US" sz="3600" dirty="0"/>
              <a:t>Motivation</a:t>
            </a:r>
          </a:p>
        </p:txBody>
      </p:sp>
      <p:sp>
        <p:nvSpPr>
          <p:cNvPr id="6" name="Content Placeholder 7"/>
          <p:cNvSpPr txBox="1">
            <a:spLocks/>
          </p:cNvSpPr>
          <p:nvPr/>
        </p:nvSpPr>
        <p:spPr>
          <a:xfrm>
            <a:off x="5091953" y="1773612"/>
            <a:ext cx="5307106" cy="3951288"/>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“Do I have to do this?”</a:t>
            </a:r>
          </a:p>
          <a:p>
            <a:endParaRPr lang="en-US" sz="3600" dirty="0"/>
          </a:p>
          <a:p>
            <a:r>
              <a:rPr lang="en-US" sz="3600" dirty="0"/>
              <a:t>“Am I able to do this?”</a:t>
            </a:r>
          </a:p>
          <a:p>
            <a:endParaRPr lang="en-US" sz="3600" dirty="0"/>
          </a:p>
          <a:p>
            <a:r>
              <a:rPr lang="en-US" sz="3600" dirty="0"/>
              <a:t>“Do I want to do this?”</a:t>
            </a:r>
          </a:p>
        </p:txBody>
      </p:sp>
      <p:sp>
        <p:nvSpPr>
          <p:cNvPr id="7" name="Footer Placeholder 6">
            <a:extLst>
              <a:ext uri="{FF2B5EF4-FFF2-40B4-BE49-F238E27FC236}">
                <a16:creationId xmlns:a16="http://schemas.microsoft.com/office/drawing/2014/main" id="{3BB2611A-16C8-22D2-767F-23224D5928A7}"/>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830340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22</a:t>
            </a:fld>
            <a:endParaRPr lang="en-US" dirty="0"/>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dirty="0"/>
              <a:t>External Environment</a:t>
            </a:r>
          </a:p>
        </p:txBody>
      </p:sp>
      <p:sp>
        <p:nvSpPr>
          <p:cNvPr id="7" name="Rectangle 6"/>
          <p:cNvSpPr/>
          <p:nvPr/>
        </p:nvSpPr>
        <p:spPr>
          <a:xfrm>
            <a:off x="1981200" y="814388"/>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accent2">
              <a:lumMod val="20000"/>
              <a:lumOff val="80000"/>
            </a:schemeClr>
          </a:solidFill>
          <a:ln w="38100">
            <a:solidFill>
              <a:srgbClr val="FF000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TextBox 9"/>
          <p:cNvSpPr txBox="1"/>
          <p:nvPr/>
        </p:nvSpPr>
        <p:spPr>
          <a:xfrm>
            <a:off x="5156201" y="814388"/>
            <a:ext cx="4143375" cy="461962"/>
          </a:xfrm>
          <a:prstGeom prst="rect">
            <a:avLst/>
          </a:prstGeom>
          <a:noFill/>
        </p:spPr>
        <p:txBody>
          <a:bodyPr>
            <a:spAutoFit/>
          </a:bodyPr>
          <a:lstStyle/>
          <a:p>
            <a:pPr algn="ctr">
              <a:defRPr/>
            </a:pPr>
            <a:r>
              <a:rPr lang="en-US" sz="2400" b="1" cap="small" dirty="0"/>
              <a:t>Business / Management</a:t>
            </a:r>
          </a:p>
        </p:txBody>
      </p:sp>
      <p:grpSp>
        <p:nvGrpSpPr>
          <p:cNvPr id="11" name="Group 10"/>
          <p:cNvGrpSpPr>
            <a:grpSpLocks/>
          </p:cNvGrpSpPr>
          <p:nvPr/>
        </p:nvGrpSpPr>
        <p:grpSpPr bwMode="auto">
          <a:xfrm>
            <a:off x="5156201" y="2393950"/>
            <a:ext cx="4341813" cy="1333500"/>
            <a:chOff x="3620388" y="2395226"/>
            <a:chExt cx="4341330" cy="1332965"/>
          </a:xfrm>
        </p:grpSpPr>
        <p:sp>
          <p:nvSpPr>
            <p:cNvPr id="12" name="Rectangle 11"/>
            <p:cNvSpPr/>
            <p:nvPr/>
          </p:nvSpPr>
          <p:spPr>
            <a:xfrm>
              <a:off x="3633087" y="2395226"/>
              <a:ext cx="4328631" cy="133296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3620388" y="2417442"/>
              <a:ext cx="4328631" cy="461778"/>
            </a:xfrm>
            <a:prstGeom prst="rect">
              <a:avLst/>
            </a:prstGeom>
            <a:noFill/>
          </p:spPr>
          <p:txBody>
            <a:bodyPr>
              <a:spAutoFit/>
            </a:bodyPr>
            <a:lstStyle/>
            <a:p>
              <a:pPr algn="ctr">
                <a:defRPr/>
              </a:pPr>
              <a:r>
                <a:rPr lang="en-US" sz="2400" b="1" cap="small" dirty="0"/>
                <a:t>Employee / Respondent</a:t>
              </a:r>
            </a:p>
          </p:txBody>
        </p:sp>
      </p:grpSp>
      <p:grpSp>
        <p:nvGrpSpPr>
          <p:cNvPr id="2" name="Group 1"/>
          <p:cNvGrpSpPr/>
          <p:nvPr/>
        </p:nvGrpSpPr>
        <p:grpSpPr>
          <a:xfrm>
            <a:off x="5420640" y="526634"/>
            <a:ext cx="3471620" cy="338554"/>
            <a:chOff x="8432182" y="917520"/>
            <a:chExt cx="3471620" cy="338554"/>
          </a:xfrm>
        </p:grpSpPr>
        <p:sp>
          <p:nvSpPr>
            <p:cNvPr id="28" name="TextBox 27"/>
            <p:cNvSpPr txBox="1"/>
            <p:nvPr/>
          </p:nvSpPr>
          <p:spPr>
            <a:xfrm>
              <a:off x="8432182" y="917520"/>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Authority</a:t>
              </a:r>
            </a:p>
          </p:txBody>
        </p:sp>
        <p:sp>
          <p:nvSpPr>
            <p:cNvPr id="29" name="TextBox 28"/>
            <p:cNvSpPr txBox="1"/>
            <p:nvPr/>
          </p:nvSpPr>
          <p:spPr>
            <a:xfrm>
              <a:off x="9532562" y="917520"/>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Capacity</a:t>
              </a:r>
            </a:p>
          </p:txBody>
        </p:sp>
        <p:sp>
          <p:nvSpPr>
            <p:cNvPr id="30" name="TextBox 29"/>
            <p:cNvSpPr txBox="1"/>
            <p:nvPr/>
          </p:nvSpPr>
          <p:spPr>
            <a:xfrm>
              <a:off x="10632942" y="917520"/>
              <a:ext cx="127086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Motivation</a:t>
              </a:r>
            </a:p>
          </p:txBody>
        </p:sp>
      </p:grpSp>
      <p:grpSp>
        <p:nvGrpSpPr>
          <p:cNvPr id="31" name="Group 30"/>
          <p:cNvGrpSpPr/>
          <p:nvPr/>
        </p:nvGrpSpPr>
        <p:grpSpPr>
          <a:xfrm>
            <a:off x="5492077" y="1276350"/>
            <a:ext cx="3471620" cy="338554"/>
            <a:chOff x="-3581400" y="2371159"/>
            <a:chExt cx="3471620" cy="338554"/>
          </a:xfrm>
        </p:grpSpPr>
        <p:sp>
          <p:nvSpPr>
            <p:cNvPr id="32" name="TextBox 31"/>
            <p:cNvSpPr txBox="1"/>
            <p:nvPr/>
          </p:nvSpPr>
          <p:spPr>
            <a:xfrm>
              <a:off x="-3581400" y="2371159"/>
              <a:ext cx="1100380" cy="338554"/>
            </a:xfrm>
            <a:prstGeom prst="rect">
              <a:avLst/>
            </a:prstGeom>
            <a:noFill/>
            <a:ln>
              <a:solidFill>
                <a:schemeClr val="tx2">
                  <a:lumMod val="60000"/>
                  <a:lumOff val="40000"/>
                </a:schemeClr>
              </a:solidFill>
            </a:ln>
          </p:spPr>
          <p:txBody>
            <a:bodyPr wrap="square" rtlCol="0" anchor="ctr">
              <a:spAutoFit/>
            </a:bodyPr>
            <a:lstStyle/>
            <a:p>
              <a:pPr algn="ctr"/>
              <a:r>
                <a:rPr lang="en-US" sz="1600" b="1" dirty="0">
                  <a:solidFill>
                    <a:srgbClr val="0070C0"/>
                  </a:solidFill>
                </a:rPr>
                <a:t>Authority</a:t>
              </a:r>
            </a:p>
          </p:txBody>
        </p:sp>
        <p:sp>
          <p:nvSpPr>
            <p:cNvPr id="33" name="TextBox 32"/>
            <p:cNvSpPr txBox="1"/>
            <p:nvPr/>
          </p:nvSpPr>
          <p:spPr>
            <a:xfrm>
              <a:off x="-2481020" y="2371159"/>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Capacity</a:t>
              </a:r>
            </a:p>
          </p:txBody>
        </p:sp>
        <p:sp>
          <p:nvSpPr>
            <p:cNvPr id="34" name="TextBox 33"/>
            <p:cNvSpPr txBox="1"/>
            <p:nvPr/>
          </p:nvSpPr>
          <p:spPr>
            <a:xfrm>
              <a:off x="-1380640" y="2371159"/>
              <a:ext cx="127086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Motivation</a:t>
              </a:r>
            </a:p>
          </p:txBody>
        </p:sp>
      </p:grpSp>
      <p:grpSp>
        <p:nvGrpSpPr>
          <p:cNvPr id="35" name="Group 34"/>
          <p:cNvGrpSpPr/>
          <p:nvPr/>
        </p:nvGrpSpPr>
        <p:grpSpPr>
          <a:xfrm>
            <a:off x="5547694" y="2785512"/>
            <a:ext cx="3471620" cy="338554"/>
            <a:chOff x="-3581400" y="2371159"/>
            <a:chExt cx="3471620" cy="338554"/>
          </a:xfrm>
        </p:grpSpPr>
        <p:sp>
          <p:nvSpPr>
            <p:cNvPr id="36" name="TextBox 35"/>
            <p:cNvSpPr txBox="1"/>
            <p:nvPr/>
          </p:nvSpPr>
          <p:spPr>
            <a:xfrm>
              <a:off x="-3581400" y="2371159"/>
              <a:ext cx="1100380" cy="338554"/>
            </a:xfrm>
            <a:prstGeom prst="rect">
              <a:avLst/>
            </a:prstGeom>
            <a:noFill/>
            <a:ln>
              <a:solidFill>
                <a:schemeClr val="tx2">
                  <a:lumMod val="60000"/>
                  <a:lumOff val="40000"/>
                </a:schemeClr>
              </a:solidFill>
            </a:ln>
          </p:spPr>
          <p:txBody>
            <a:bodyPr wrap="square" rtlCol="0" anchor="ctr">
              <a:spAutoFit/>
            </a:bodyPr>
            <a:lstStyle/>
            <a:p>
              <a:pPr algn="ctr"/>
              <a:r>
                <a:rPr lang="en-US" sz="1600" b="1" dirty="0">
                  <a:solidFill>
                    <a:srgbClr val="0070C0"/>
                  </a:solidFill>
                </a:rPr>
                <a:t>Authority</a:t>
              </a:r>
            </a:p>
          </p:txBody>
        </p:sp>
        <p:sp>
          <p:nvSpPr>
            <p:cNvPr id="37" name="TextBox 36"/>
            <p:cNvSpPr txBox="1"/>
            <p:nvPr/>
          </p:nvSpPr>
          <p:spPr>
            <a:xfrm>
              <a:off x="-2481020" y="2371159"/>
              <a:ext cx="110038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Capacity</a:t>
              </a:r>
            </a:p>
          </p:txBody>
        </p:sp>
        <p:sp>
          <p:nvSpPr>
            <p:cNvPr id="38" name="TextBox 37"/>
            <p:cNvSpPr txBox="1"/>
            <p:nvPr/>
          </p:nvSpPr>
          <p:spPr>
            <a:xfrm>
              <a:off x="-1380640" y="2371159"/>
              <a:ext cx="1270860" cy="338554"/>
            </a:xfrm>
            <a:prstGeom prst="rect">
              <a:avLst/>
            </a:prstGeom>
            <a:noFill/>
            <a:ln>
              <a:solidFill>
                <a:schemeClr val="tx2">
                  <a:lumMod val="60000"/>
                  <a:lumOff val="40000"/>
                </a:schemeClr>
              </a:solidFill>
            </a:ln>
          </p:spPr>
          <p:txBody>
            <a:bodyPr wrap="square" rtlCol="0">
              <a:spAutoFit/>
            </a:bodyPr>
            <a:lstStyle/>
            <a:p>
              <a:pPr algn="ctr"/>
              <a:r>
                <a:rPr lang="en-US" sz="1600" b="1" dirty="0">
                  <a:solidFill>
                    <a:srgbClr val="0070C0"/>
                  </a:solidFill>
                </a:rPr>
                <a:t>Motivation</a:t>
              </a:r>
            </a:p>
          </p:txBody>
        </p:sp>
      </p:grpSp>
      <p:sp>
        <p:nvSpPr>
          <p:cNvPr id="15" name="Footer Placeholder 14">
            <a:extLst>
              <a:ext uri="{FF2B5EF4-FFF2-40B4-BE49-F238E27FC236}">
                <a16:creationId xmlns:a16="http://schemas.microsoft.com/office/drawing/2014/main" id="{DC17B1FF-9780-005D-17DE-51B3D4A5A84D}"/>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34166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23</a:t>
            </a:fld>
            <a:endParaRPr lang="en-US" dirty="0"/>
          </a:p>
        </p:txBody>
      </p:sp>
      <p:sp>
        <p:nvSpPr>
          <p:cNvPr id="4" name="Title 1"/>
          <p:cNvSpPr txBox="1">
            <a:spLocks/>
          </p:cNvSpPr>
          <p:nvPr/>
        </p:nvSpPr>
        <p:spPr>
          <a:xfrm>
            <a:off x="1981200" y="274638"/>
            <a:ext cx="8229600" cy="981432"/>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dirty="0">
                <a:latin typeface="Arial" charset="0"/>
              </a:rPr>
              <a:t>Business Goals</a:t>
            </a:r>
          </a:p>
        </p:txBody>
      </p:sp>
      <p:sp>
        <p:nvSpPr>
          <p:cNvPr id="5" name="Content Placeholder 2"/>
          <p:cNvSpPr txBox="1">
            <a:spLocks/>
          </p:cNvSpPr>
          <p:nvPr/>
        </p:nvSpPr>
        <p:spPr>
          <a:xfrm>
            <a:off x="793376" y="1608085"/>
            <a:ext cx="9112625" cy="3886200"/>
          </a:xfrm>
          <a:prstGeom prst="rect">
            <a:avLst/>
          </a:prstGeom>
        </p:spPr>
        <p:txBody>
          <a:bodyPr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a:buChar char="•"/>
              <a:defRPr/>
            </a:pPr>
            <a:r>
              <a:rPr lang="en-US" sz="4400" dirty="0"/>
              <a:t>To produce goods and services</a:t>
            </a:r>
          </a:p>
          <a:p>
            <a:pPr>
              <a:buFont typeface="Arial"/>
              <a:buChar char="•"/>
              <a:defRPr/>
            </a:pPr>
            <a:endParaRPr lang="en-US" sz="4400" dirty="0"/>
          </a:p>
          <a:p>
            <a:pPr>
              <a:buFont typeface="Arial"/>
              <a:buChar char="•"/>
              <a:defRPr/>
            </a:pPr>
            <a:r>
              <a:rPr lang="en-US" sz="4400" dirty="0"/>
              <a:t>To remain open and viable over time</a:t>
            </a:r>
          </a:p>
          <a:p>
            <a:pPr marL="0" indent="0">
              <a:buNone/>
              <a:defRPr/>
            </a:pPr>
            <a:endParaRPr lang="en-US" dirty="0"/>
          </a:p>
        </p:txBody>
      </p:sp>
      <p:sp>
        <p:nvSpPr>
          <p:cNvPr id="6" name="Footer Placeholder 5">
            <a:extLst>
              <a:ext uri="{FF2B5EF4-FFF2-40B4-BE49-F238E27FC236}">
                <a16:creationId xmlns:a16="http://schemas.microsoft.com/office/drawing/2014/main" id="{E3799AC7-CE3D-79FE-4B74-9E791776C29E}"/>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13927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24</a:t>
            </a:fld>
            <a:endParaRPr lang="en-US" dirty="0"/>
          </a:p>
        </p:txBody>
      </p:sp>
      <p:sp>
        <p:nvSpPr>
          <p:cNvPr id="4" name="Title 4"/>
          <p:cNvSpPr txBox="1">
            <a:spLocks/>
          </p:cNvSpPr>
          <p:nvPr/>
        </p:nvSpPr>
        <p:spPr>
          <a:xfrm>
            <a:off x="2460116" y="114300"/>
            <a:ext cx="8229600" cy="1493375"/>
          </a:xfrm>
          <a:prstGeom prst="rect">
            <a:avLst/>
          </a:prstGeom>
        </p:spPr>
        <p:txBody>
          <a:bodyPr rtlCol="0">
            <a:normAutofit fontScale="975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spcBef>
                <a:spcPts val="0"/>
              </a:spcBef>
              <a:defRPr/>
            </a:pPr>
            <a:r>
              <a:rPr lang="en-US" dirty="0"/>
              <a:t>Business Decisions:</a:t>
            </a:r>
            <a:br>
              <a:rPr lang="en-US" dirty="0"/>
            </a:br>
            <a:r>
              <a:rPr lang="en-US" dirty="0"/>
              <a:t>Costs vs. Benefits</a:t>
            </a:r>
          </a:p>
        </p:txBody>
      </p:sp>
      <p:grpSp>
        <p:nvGrpSpPr>
          <p:cNvPr id="5" name="Group 8"/>
          <p:cNvGrpSpPr>
            <a:grpSpLocks/>
          </p:cNvGrpSpPr>
          <p:nvPr/>
        </p:nvGrpSpPr>
        <p:grpSpPr bwMode="auto">
          <a:xfrm flipH="1">
            <a:off x="2926557" y="1624004"/>
            <a:ext cx="6805327" cy="4477439"/>
            <a:chOff x="914400" y="1752600"/>
            <a:chExt cx="7391400" cy="4505400"/>
          </a:xfrm>
        </p:grpSpPr>
        <p:pic>
          <p:nvPicPr>
            <p:cNvPr id="6" name="Picture 15" descr="C:\Program Files\Microsoft Office\MEDIA\CAGCAT10\j0300840.wmf"/>
            <p:cNvPicPr>
              <a:picLocks noChangeAspect="1" noChangeArrowheads="1"/>
            </p:cNvPicPr>
            <p:nvPr/>
          </p:nvPicPr>
          <p:blipFill>
            <a:blip r:embed="rId3"/>
            <a:srcRect/>
            <a:stretch>
              <a:fillRect/>
            </a:stretch>
          </p:blipFill>
          <p:spPr bwMode="auto">
            <a:xfrm>
              <a:off x="914400" y="1752600"/>
              <a:ext cx="7391400" cy="4505400"/>
            </a:xfrm>
            <a:prstGeom prst="rect">
              <a:avLst/>
            </a:prstGeom>
            <a:noFill/>
            <a:ln w="9525">
              <a:noFill/>
              <a:miter lim="800000"/>
              <a:headEnd/>
              <a:tailEnd/>
            </a:ln>
          </p:spPr>
        </p:pic>
        <p:sp>
          <p:nvSpPr>
            <p:cNvPr id="7" name="TextBox 6"/>
            <p:cNvSpPr txBox="1"/>
            <p:nvPr/>
          </p:nvSpPr>
          <p:spPr>
            <a:xfrm>
              <a:off x="1828945" y="4267312"/>
              <a:ext cx="1904130" cy="588427"/>
            </a:xfrm>
            <a:prstGeom prst="rect">
              <a:avLst/>
            </a:prstGeom>
            <a:noFill/>
          </p:spPr>
          <p:txBody>
            <a:bodyPr>
              <a:spAutoFit/>
            </a:bodyPr>
            <a:lstStyle/>
            <a:p>
              <a:pPr algn="ctr">
                <a:defRPr/>
              </a:pPr>
              <a:r>
                <a:rPr lang="en-US" sz="3200" b="1" dirty="0">
                  <a:solidFill>
                    <a:srgbClr val="FFFF99"/>
                  </a:solidFill>
                  <a:effectLst>
                    <a:outerShdw blurRad="38100" dist="38100" dir="2700000" algn="tl">
                      <a:srgbClr val="000000">
                        <a:alpha val="43137"/>
                      </a:srgbClr>
                    </a:outerShdw>
                  </a:effectLst>
                </a:rPr>
                <a:t>Benefits</a:t>
              </a:r>
            </a:p>
          </p:txBody>
        </p:sp>
        <p:sp>
          <p:nvSpPr>
            <p:cNvPr id="8" name="TextBox 7"/>
            <p:cNvSpPr txBox="1"/>
            <p:nvPr/>
          </p:nvSpPr>
          <p:spPr>
            <a:xfrm>
              <a:off x="5943616" y="3963137"/>
              <a:ext cx="1905694" cy="584256"/>
            </a:xfrm>
            <a:prstGeom prst="rect">
              <a:avLst/>
            </a:prstGeom>
            <a:noFill/>
          </p:spPr>
          <p:txBody>
            <a:bodyPr>
              <a:spAutoFit/>
            </a:bodyPr>
            <a:lstStyle/>
            <a:p>
              <a:pPr algn="ctr">
                <a:defRPr/>
              </a:pPr>
              <a:r>
                <a:rPr lang="en-US" sz="3200" b="1" dirty="0">
                  <a:solidFill>
                    <a:srgbClr val="FFFF99"/>
                  </a:solidFill>
                  <a:effectLst>
                    <a:outerShdw blurRad="38100" dist="38100" dir="2700000" algn="tl">
                      <a:srgbClr val="000000">
                        <a:alpha val="43137"/>
                      </a:srgbClr>
                    </a:outerShdw>
                  </a:effectLst>
                </a:rPr>
                <a:t>Costs</a:t>
              </a:r>
            </a:p>
          </p:txBody>
        </p:sp>
      </p:grpSp>
      <p:sp>
        <p:nvSpPr>
          <p:cNvPr id="9" name="Footer Placeholder 8">
            <a:extLst>
              <a:ext uri="{FF2B5EF4-FFF2-40B4-BE49-F238E27FC236}">
                <a16:creationId xmlns:a16="http://schemas.microsoft.com/office/drawing/2014/main" id="{CE82B505-FB51-87D3-A5BA-92642C174671}"/>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94527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25</a:t>
            </a:fld>
            <a:endParaRPr lang="en-US" dirty="0"/>
          </a:p>
        </p:txBody>
      </p:sp>
      <p:sp>
        <p:nvSpPr>
          <p:cNvPr id="9" name="Title 6"/>
          <p:cNvSpPr txBox="1">
            <a:spLocks/>
          </p:cNvSpPr>
          <p:nvPr/>
        </p:nvSpPr>
        <p:spPr>
          <a:xfrm>
            <a:off x="1981200" y="274638"/>
            <a:ext cx="8229600" cy="1143000"/>
          </a:xfrm>
          <a:prstGeom prst="rect">
            <a:avLst/>
          </a:prstGeom>
        </p:spPr>
        <p:txBody>
          <a:bodyPr anchor="ctr">
            <a:normAutofit fontScale="92500" lnSpcReduction="20000"/>
          </a:bodyPr>
          <a:lstStyle>
            <a:lvl1pPr algn="ctr" defTabSz="457200" rtl="0" eaLnBrk="1" latinLnBrk="0" hangingPunct="1">
              <a:spcBef>
                <a:spcPct val="0"/>
              </a:spcBef>
              <a:buNone/>
              <a:defRPr sz="4400" b="1" i="0" kern="1200" baseline="0">
                <a:solidFill>
                  <a:schemeClr val="tx1"/>
                </a:solidFill>
                <a:latin typeface="Arial"/>
                <a:ea typeface="+mj-ea"/>
                <a:cs typeface="+mj-cs"/>
              </a:defRPr>
            </a:lvl1pPr>
          </a:lstStyle>
          <a:p>
            <a:pPr>
              <a:defRPr/>
            </a:pPr>
            <a:r>
              <a:rPr lang="en-US" dirty="0"/>
              <a:t>Business Decision </a:t>
            </a:r>
            <a:br>
              <a:rPr lang="en-US" dirty="0"/>
            </a:br>
            <a:r>
              <a:rPr lang="en-US" dirty="0"/>
              <a:t>to Participate in a Survey</a:t>
            </a:r>
          </a:p>
        </p:txBody>
      </p:sp>
      <p:sp>
        <p:nvSpPr>
          <p:cNvPr id="10" name="Text Placeholder 9"/>
          <p:cNvSpPr txBox="1">
            <a:spLocks/>
          </p:cNvSpPr>
          <p:nvPr/>
        </p:nvSpPr>
        <p:spPr bwMode="auto">
          <a:xfrm>
            <a:off x="699247" y="1992312"/>
            <a:ext cx="4867835" cy="409897"/>
          </a:xfrm>
          <a:prstGeom prst="rect">
            <a:avLst/>
          </a:prstGeom>
          <a:noFill/>
          <a:ln w="9525">
            <a:noFill/>
            <a:miter lim="800000"/>
            <a:headEnd/>
            <a:tailEnd/>
          </a:ln>
        </p:spPr>
        <p:txBody>
          <a:bodyPr/>
          <a:lstStyle/>
          <a:p>
            <a:pPr>
              <a:spcBef>
                <a:spcPct val="20000"/>
              </a:spcBef>
              <a:buClr>
                <a:srgbClr val="1C5696"/>
              </a:buClr>
              <a:buFont typeface="Arial" charset="0"/>
              <a:buNone/>
            </a:pPr>
            <a:r>
              <a:rPr lang="en-US" sz="3200" b="1" dirty="0"/>
              <a:t>Costs</a:t>
            </a:r>
          </a:p>
        </p:txBody>
      </p:sp>
      <p:sp>
        <p:nvSpPr>
          <p:cNvPr id="11" name="Content Placeholder 7"/>
          <p:cNvSpPr txBox="1">
            <a:spLocks/>
          </p:cNvSpPr>
          <p:nvPr/>
        </p:nvSpPr>
        <p:spPr bwMode="auto">
          <a:xfrm>
            <a:off x="699247" y="2632074"/>
            <a:ext cx="4477871" cy="2531597"/>
          </a:xfrm>
          <a:prstGeom prst="rect">
            <a:avLst/>
          </a:prstGeom>
          <a:noFill/>
          <a:ln w="9525">
            <a:noFill/>
            <a:miter lim="800000"/>
            <a:headEnd/>
            <a:tailEnd/>
          </a:ln>
        </p:spPr>
        <p:txBody>
          <a:bodyPr/>
          <a:lstStyle/>
          <a:p>
            <a:pPr marL="342900" indent="-342900">
              <a:spcBef>
                <a:spcPct val="20000"/>
              </a:spcBef>
              <a:buClr>
                <a:srgbClr val="1C5696"/>
              </a:buClr>
              <a:buFont typeface="Arial" charset="0"/>
              <a:buChar char="•"/>
            </a:pPr>
            <a:r>
              <a:rPr lang="en-US" sz="2400" dirty="0"/>
              <a:t>Surveys represent a cost without associated benefit – “non-productive cost”</a:t>
            </a:r>
          </a:p>
        </p:txBody>
      </p:sp>
      <p:sp>
        <p:nvSpPr>
          <p:cNvPr id="12" name="Text Placeholder 10"/>
          <p:cNvSpPr txBox="1">
            <a:spLocks/>
          </p:cNvSpPr>
          <p:nvPr/>
        </p:nvSpPr>
        <p:spPr bwMode="auto">
          <a:xfrm>
            <a:off x="5657128" y="1992312"/>
            <a:ext cx="4834105" cy="409897"/>
          </a:xfrm>
          <a:prstGeom prst="rect">
            <a:avLst/>
          </a:prstGeom>
          <a:noFill/>
          <a:ln w="9525">
            <a:noFill/>
            <a:miter lim="800000"/>
            <a:headEnd/>
            <a:tailEnd/>
          </a:ln>
        </p:spPr>
        <p:txBody>
          <a:bodyPr/>
          <a:lstStyle/>
          <a:p>
            <a:pPr>
              <a:spcBef>
                <a:spcPct val="20000"/>
              </a:spcBef>
              <a:buClr>
                <a:srgbClr val="1C5696"/>
              </a:buClr>
              <a:buFont typeface="Arial" charset="0"/>
              <a:buNone/>
            </a:pPr>
            <a:r>
              <a:rPr lang="en-US" sz="3200" b="1" dirty="0"/>
              <a:t>Benefits</a:t>
            </a:r>
          </a:p>
        </p:txBody>
      </p:sp>
      <p:sp>
        <p:nvSpPr>
          <p:cNvPr id="4" name="Footer Placeholder 3">
            <a:extLst>
              <a:ext uri="{FF2B5EF4-FFF2-40B4-BE49-F238E27FC236}">
                <a16:creationId xmlns:a16="http://schemas.microsoft.com/office/drawing/2014/main" id="{9F96D853-FBD3-1108-B153-C39D0B759669}"/>
              </a:ext>
            </a:extLst>
          </p:cNvPr>
          <p:cNvSpPr>
            <a:spLocks noGrp="1"/>
          </p:cNvSpPr>
          <p:nvPr>
            <p:ph type="ftr" sz="quarter" idx="11"/>
          </p:nvPr>
        </p:nvSpPr>
        <p:spPr/>
        <p:txBody>
          <a:bodyPr/>
          <a:lstStyle/>
          <a:p>
            <a:r>
              <a:rPr lang="en-US"/>
              <a:t>AAPOR Webinar 4/27/2023</a:t>
            </a:r>
          </a:p>
        </p:txBody>
      </p:sp>
      <p:grpSp>
        <p:nvGrpSpPr>
          <p:cNvPr id="5" name="Group 8">
            <a:extLst>
              <a:ext uri="{FF2B5EF4-FFF2-40B4-BE49-F238E27FC236}">
                <a16:creationId xmlns:a16="http://schemas.microsoft.com/office/drawing/2014/main" id="{5154D9CA-9015-4DFD-75BB-849AB0B9457A}"/>
              </a:ext>
            </a:extLst>
          </p:cNvPr>
          <p:cNvGrpSpPr>
            <a:grpSpLocks/>
          </p:cNvGrpSpPr>
          <p:nvPr/>
        </p:nvGrpSpPr>
        <p:grpSpPr bwMode="auto">
          <a:xfrm flipH="1">
            <a:off x="1822098" y="4004523"/>
            <a:ext cx="3761014" cy="2350954"/>
            <a:chOff x="914400" y="1752600"/>
            <a:chExt cx="7391400" cy="4505400"/>
          </a:xfrm>
        </p:grpSpPr>
        <p:pic>
          <p:nvPicPr>
            <p:cNvPr id="6" name="Picture 15" descr="C:\Program Files\Microsoft Office\MEDIA\CAGCAT10\j0300840.wmf">
              <a:extLst>
                <a:ext uri="{FF2B5EF4-FFF2-40B4-BE49-F238E27FC236}">
                  <a16:creationId xmlns:a16="http://schemas.microsoft.com/office/drawing/2014/main" id="{FFFA5594-7345-11C8-2368-AC96C3FA021F}"/>
                </a:ext>
              </a:extLst>
            </p:cNvPr>
            <p:cNvPicPr>
              <a:picLocks noChangeAspect="1" noChangeArrowheads="1"/>
            </p:cNvPicPr>
            <p:nvPr/>
          </p:nvPicPr>
          <p:blipFill>
            <a:blip r:embed="rId3"/>
            <a:srcRect/>
            <a:stretch>
              <a:fillRect/>
            </a:stretch>
          </p:blipFill>
          <p:spPr bwMode="auto">
            <a:xfrm>
              <a:off x="914400" y="1752600"/>
              <a:ext cx="7391400" cy="4505400"/>
            </a:xfrm>
            <a:prstGeom prst="rect">
              <a:avLst/>
            </a:prstGeom>
            <a:noFill/>
            <a:ln w="9525">
              <a:noFill/>
              <a:miter lim="800000"/>
              <a:headEnd/>
              <a:tailEnd/>
            </a:ln>
          </p:spPr>
        </p:pic>
        <p:sp>
          <p:nvSpPr>
            <p:cNvPr id="7" name="TextBox 6">
              <a:extLst>
                <a:ext uri="{FF2B5EF4-FFF2-40B4-BE49-F238E27FC236}">
                  <a16:creationId xmlns:a16="http://schemas.microsoft.com/office/drawing/2014/main" id="{CC2CDCEB-859A-65A2-1E14-10F1FD6310AC}"/>
                </a:ext>
              </a:extLst>
            </p:cNvPr>
            <p:cNvSpPr txBox="1"/>
            <p:nvPr/>
          </p:nvSpPr>
          <p:spPr>
            <a:xfrm>
              <a:off x="1828945" y="4267312"/>
              <a:ext cx="1904128" cy="707793"/>
            </a:xfrm>
            <a:prstGeom prst="rect">
              <a:avLst/>
            </a:prstGeom>
            <a:noFill/>
          </p:spPr>
          <p:txBody>
            <a:bodyPr>
              <a:spAutoFit/>
            </a:bodyPr>
            <a:lstStyle/>
            <a:p>
              <a:pPr algn="ctr">
                <a:defRPr/>
              </a:pPr>
              <a:r>
                <a:rPr lang="en-US" b="1" dirty="0">
                  <a:solidFill>
                    <a:srgbClr val="FFFF99"/>
                  </a:solidFill>
                  <a:effectLst>
                    <a:outerShdw blurRad="38100" dist="38100" dir="2700000" algn="tl">
                      <a:srgbClr val="000000">
                        <a:alpha val="43137"/>
                      </a:srgbClr>
                    </a:outerShdw>
                  </a:effectLst>
                </a:rPr>
                <a:t>Benefits</a:t>
              </a:r>
            </a:p>
          </p:txBody>
        </p:sp>
        <p:sp>
          <p:nvSpPr>
            <p:cNvPr id="13" name="TextBox 12">
              <a:extLst>
                <a:ext uri="{FF2B5EF4-FFF2-40B4-BE49-F238E27FC236}">
                  <a16:creationId xmlns:a16="http://schemas.microsoft.com/office/drawing/2014/main" id="{B3A22F57-BECC-B3ED-CDCE-62B0043F3F54}"/>
                </a:ext>
              </a:extLst>
            </p:cNvPr>
            <p:cNvSpPr txBox="1"/>
            <p:nvPr/>
          </p:nvSpPr>
          <p:spPr>
            <a:xfrm>
              <a:off x="6008846" y="3870793"/>
              <a:ext cx="1905693" cy="542058"/>
            </a:xfrm>
            <a:prstGeom prst="rect">
              <a:avLst/>
            </a:prstGeom>
            <a:noFill/>
          </p:spPr>
          <p:txBody>
            <a:bodyPr>
              <a:spAutoFit/>
            </a:bodyPr>
            <a:lstStyle/>
            <a:p>
              <a:pPr algn="ctr">
                <a:defRPr/>
              </a:pPr>
              <a:r>
                <a:rPr lang="en-US" sz="2000" b="1" dirty="0">
                  <a:solidFill>
                    <a:srgbClr val="FFFF99"/>
                  </a:solidFill>
                  <a:effectLst>
                    <a:outerShdw blurRad="38100" dist="38100" dir="2700000" algn="tl">
                      <a:srgbClr val="000000">
                        <a:alpha val="43137"/>
                      </a:srgbClr>
                    </a:outerShdw>
                  </a:effectLst>
                </a:rPr>
                <a:t>Costs</a:t>
              </a:r>
            </a:p>
          </p:txBody>
        </p:sp>
      </p:grpSp>
    </p:spTree>
    <p:extLst>
      <p:ext uri="{BB962C8B-B14F-4D97-AF65-F5344CB8AC3E}">
        <p14:creationId xmlns:p14="http://schemas.microsoft.com/office/powerpoint/2010/main" val="405075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26</a:t>
            </a:fld>
            <a:endParaRPr lang="en-US" dirty="0"/>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dirty="0"/>
              <a:t>External Environment</a:t>
            </a:r>
          </a:p>
        </p:txBody>
      </p:sp>
      <p:sp>
        <p:nvSpPr>
          <p:cNvPr id="7" name="Rectangle 6"/>
          <p:cNvSpPr/>
          <p:nvPr/>
        </p:nvSpPr>
        <p:spPr>
          <a:xfrm>
            <a:off x="1981200" y="830717"/>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5002213" y="2417762"/>
            <a:ext cx="4330700" cy="1404935"/>
          </a:xfrm>
          <a:prstGeom prst="rect">
            <a:avLst/>
          </a:prstGeom>
          <a:solidFill>
            <a:schemeClr val="accent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TextBox 10"/>
          <p:cNvSpPr txBox="1"/>
          <p:nvPr/>
        </p:nvSpPr>
        <p:spPr>
          <a:xfrm>
            <a:off x="5156201" y="814388"/>
            <a:ext cx="4143375" cy="461962"/>
          </a:xfrm>
          <a:prstGeom prst="rect">
            <a:avLst/>
          </a:prstGeom>
          <a:noFill/>
        </p:spPr>
        <p:txBody>
          <a:bodyPr>
            <a:spAutoFit/>
          </a:bodyPr>
          <a:lstStyle/>
          <a:p>
            <a:pPr algn="ctr">
              <a:defRPr/>
            </a:pPr>
            <a:r>
              <a:rPr lang="en-US" sz="2400" b="1" cap="small" dirty="0"/>
              <a:t>Business / Management</a:t>
            </a:r>
          </a:p>
        </p:txBody>
      </p:sp>
      <p:sp>
        <p:nvSpPr>
          <p:cNvPr id="12" name="TextBox 11"/>
          <p:cNvSpPr txBox="1"/>
          <p:nvPr/>
        </p:nvSpPr>
        <p:spPr>
          <a:xfrm>
            <a:off x="5002213" y="2395538"/>
            <a:ext cx="4330700" cy="461962"/>
          </a:xfrm>
          <a:prstGeom prst="rect">
            <a:avLst/>
          </a:prstGeom>
          <a:noFill/>
        </p:spPr>
        <p:txBody>
          <a:bodyPr>
            <a:spAutoFit/>
          </a:bodyPr>
          <a:lstStyle/>
          <a:p>
            <a:pPr algn="ctr">
              <a:defRPr/>
            </a:pPr>
            <a:r>
              <a:rPr lang="en-US" sz="2400" b="1" cap="small" dirty="0"/>
              <a:t>Employee / Respondent</a:t>
            </a:r>
          </a:p>
        </p:txBody>
      </p:sp>
      <p:grpSp>
        <p:nvGrpSpPr>
          <p:cNvPr id="13" name="Group 12"/>
          <p:cNvGrpSpPr>
            <a:grpSpLocks/>
          </p:cNvGrpSpPr>
          <p:nvPr/>
        </p:nvGrpSpPr>
        <p:grpSpPr bwMode="auto">
          <a:xfrm>
            <a:off x="5170488" y="2836146"/>
            <a:ext cx="3816350" cy="935753"/>
            <a:chOff x="8472486" y="2873097"/>
            <a:chExt cx="3714752" cy="783193"/>
          </a:xfrm>
        </p:grpSpPr>
        <p:sp>
          <p:nvSpPr>
            <p:cNvPr id="14" name="Diamond 13"/>
            <p:cNvSpPr/>
            <p:nvPr/>
          </p:nvSpPr>
          <p:spPr>
            <a:xfrm>
              <a:off x="8472486" y="2873097"/>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TextBox 46"/>
            <p:cNvSpPr txBox="1">
              <a:spLocks noChangeArrowheads="1"/>
            </p:cNvSpPr>
            <p:nvPr/>
          </p:nvSpPr>
          <p:spPr bwMode="auto">
            <a:xfrm>
              <a:off x="8727534" y="2884042"/>
              <a:ext cx="3186112" cy="708389"/>
            </a:xfrm>
            <a:prstGeom prst="rect">
              <a:avLst/>
            </a:prstGeom>
            <a:noFill/>
            <a:ln w="9525">
              <a:noFill/>
              <a:miter lim="800000"/>
              <a:headEnd/>
              <a:tailEnd/>
            </a:ln>
          </p:spPr>
          <p:txBody>
            <a:bodyPr>
              <a:spAutoFit/>
            </a:bodyPr>
            <a:lstStyle/>
            <a:p>
              <a:pPr algn="ctr"/>
              <a:r>
                <a:rPr lang="en-US" sz="2000" b="1" dirty="0">
                  <a:latin typeface="Calibri" pitchFamily="34" charset="0"/>
                </a:rPr>
                <a:t>COST: </a:t>
              </a:r>
            </a:p>
            <a:p>
              <a:pPr algn="ctr"/>
              <a:r>
                <a:rPr lang="en-US" sz="2000" b="1" dirty="0">
                  <a:latin typeface="Calibri" pitchFamily="34" charset="0"/>
                </a:rPr>
                <a:t>Performing Response Tasks</a:t>
              </a:r>
            </a:p>
          </p:txBody>
        </p:sp>
      </p:grpSp>
      <p:grpSp>
        <p:nvGrpSpPr>
          <p:cNvPr id="16" name="Group 15"/>
          <p:cNvGrpSpPr>
            <a:grpSpLocks/>
          </p:cNvGrpSpPr>
          <p:nvPr/>
        </p:nvGrpSpPr>
        <p:grpSpPr bwMode="auto">
          <a:xfrm>
            <a:off x="5232400" y="1287464"/>
            <a:ext cx="3714750" cy="782637"/>
            <a:chOff x="3707609" y="1287632"/>
            <a:chExt cx="3714752" cy="783193"/>
          </a:xfrm>
        </p:grpSpPr>
        <p:sp>
          <p:nvSpPr>
            <p:cNvPr id="17" name="Diamond 16"/>
            <p:cNvSpPr/>
            <p:nvPr/>
          </p:nvSpPr>
          <p:spPr>
            <a:xfrm>
              <a:off x="3707609" y="1287632"/>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TextBox 49"/>
            <p:cNvSpPr txBox="1">
              <a:spLocks noChangeArrowheads="1"/>
            </p:cNvSpPr>
            <p:nvPr/>
          </p:nvSpPr>
          <p:spPr bwMode="auto">
            <a:xfrm>
              <a:off x="4193386" y="1479174"/>
              <a:ext cx="2743198" cy="400110"/>
            </a:xfrm>
            <a:prstGeom prst="rect">
              <a:avLst/>
            </a:prstGeom>
            <a:noFill/>
            <a:ln w="9525">
              <a:noFill/>
              <a:miter lim="800000"/>
              <a:headEnd/>
              <a:tailEnd/>
            </a:ln>
          </p:spPr>
          <p:txBody>
            <a:bodyPr>
              <a:spAutoFit/>
            </a:bodyPr>
            <a:lstStyle/>
            <a:p>
              <a:pPr algn="ctr"/>
              <a:r>
                <a:rPr lang="en-US" sz="2000" b="1" dirty="0">
                  <a:latin typeface="Calibri" pitchFamily="34" charset="0"/>
                </a:rPr>
                <a:t>Decision to Participate</a:t>
              </a:r>
            </a:p>
          </p:txBody>
        </p:sp>
      </p:grpSp>
      <p:cxnSp>
        <p:nvCxnSpPr>
          <p:cNvPr id="19" name="Elbow Connector 18"/>
          <p:cNvCxnSpPr/>
          <p:nvPr/>
        </p:nvCxnSpPr>
        <p:spPr>
          <a:xfrm flipH="1" flipV="1">
            <a:off x="8905876" y="1687513"/>
            <a:ext cx="80963" cy="1574800"/>
          </a:xfrm>
          <a:prstGeom prst="bentConnector3">
            <a:avLst>
              <a:gd name="adj1" fmla="val -782666"/>
            </a:avLst>
          </a:prstGeom>
          <a:ln w="101600">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
        <p:nvSpPr>
          <p:cNvPr id="20" name="Footer Placeholder 19">
            <a:extLst>
              <a:ext uri="{FF2B5EF4-FFF2-40B4-BE49-F238E27FC236}">
                <a16:creationId xmlns:a16="http://schemas.microsoft.com/office/drawing/2014/main" id="{BAF48A3F-A85C-AE83-B6A9-AD51D81CD2C6}"/>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815498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806389" y="287049"/>
            <a:ext cx="8229600" cy="1143000"/>
          </a:xfrm>
          <a:prstGeom prst="rect">
            <a:avLst/>
          </a:prstGeom>
        </p:spPr>
        <p:txBody>
          <a:bodyPr anchor="ctr">
            <a:normAutofit fontScale="92500" lnSpcReduction="20000"/>
          </a:bodyPr>
          <a:lstStyle>
            <a:lvl1pPr algn="ctr" defTabSz="457200" rtl="0" eaLnBrk="1" latinLnBrk="0" hangingPunct="1">
              <a:spcBef>
                <a:spcPct val="0"/>
              </a:spcBef>
              <a:buNone/>
              <a:defRPr sz="4400" b="1" i="0" kern="1200" baseline="0">
                <a:solidFill>
                  <a:schemeClr val="tx1"/>
                </a:solidFill>
                <a:latin typeface="Arial"/>
                <a:ea typeface="+mj-ea"/>
                <a:cs typeface="+mj-cs"/>
              </a:defRPr>
            </a:lvl1pPr>
          </a:lstStyle>
          <a:p>
            <a:pPr>
              <a:defRPr/>
            </a:pPr>
            <a:r>
              <a:rPr lang="en-US" dirty="0"/>
              <a:t>Business Decision </a:t>
            </a:r>
            <a:br>
              <a:rPr lang="en-US" dirty="0"/>
            </a:br>
            <a:r>
              <a:rPr lang="en-US" dirty="0"/>
              <a:t>to Participate in a Survey</a:t>
            </a:r>
          </a:p>
        </p:txBody>
      </p:sp>
      <p:sp>
        <p:nvSpPr>
          <p:cNvPr id="3" name="Text Placeholder 9"/>
          <p:cNvSpPr txBox="1">
            <a:spLocks/>
          </p:cNvSpPr>
          <p:nvPr/>
        </p:nvSpPr>
        <p:spPr bwMode="auto">
          <a:xfrm>
            <a:off x="1010116" y="1992313"/>
            <a:ext cx="4569106" cy="639762"/>
          </a:xfrm>
          <a:prstGeom prst="rect">
            <a:avLst/>
          </a:prstGeom>
          <a:noFill/>
          <a:ln w="9525">
            <a:noFill/>
            <a:miter lim="800000"/>
            <a:headEnd/>
            <a:tailEnd/>
          </a:ln>
        </p:spPr>
        <p:txBody>
          <a:bodyPr/>
          <a:lstStyle/>
          <a:p>
            <a:pPr>
              <a:spcBef>
                <a:spcPct val="20000"/>
              </a:spcBef>
              <a:buClr>
                <a:srgbClr val="1C5696"/>
              </a:buClr>
              <a:buFont typeface="Arial" charset="0"/>
              <a:buNone/>
            </a:pPr>
            <a:r>
              <a:rPr lang="en-US" sz="3200" b="1" dirty="0"/>
              <a:t>Costs</a:t>
            </a:r>
          </a:p>
        </p:txBody>
      </p:sp>
      <p:sp>
        <p:nvSpPr>
          <p:cNvPr id="4" name="Content Placeholder 7"/>
          <p:cNvSpPr txBox="1">
            <a:spLocks/>
          </p:cNvSpPr>
          <p:nvPr/>
        </p:nvSpPr>
        <p:spPr bwMode="auto">
          <a:xfrm>
            <a:off x="875646" y="2632075"/>
            <a:ext cx="4703576" cy="2867772"/>
          </a:xfrm>
          <a:prstGeom prst="rect">
            <a:avLst/>
          </a:prstGeom>
          <a:noFill/>
          <a:ln w="9525">
            <a:noFill/>
            <a:miter lim="800000"/>
            <a:headEnd/>
            <a:tailEnd/>
          </a:ln>
        </p:spPr>
        <p:txBody>
          <a:bodyPr/>
          <a:lstStyle/>
          <a:p>
            <a:pPr marL="342900" indent="-342900">
              <a:spcBef>
                <a:spcPct val="20000"/>
              </a:spcBef>
              <a:buClr>
                <a:srgbClr val="1C5696"/>
              </a:buClr>
              <a:buFont typeface="Arial" charset="0"/>
              <a:buChar char="•"/>
            </a:pPr>
            <a:r>
              <a:rPr lang="en-US" sz="2800" dirty="0"/>
              <a:t>Surveys represent a cost without associated benefit – “non-productive cost”</a:t>
            </a:r>
          </a:p>
        </p:txBody>
      </p:sp>
      <p:sp>
        <p:nvSpPr>
          <p:cNvPr id="5" name="Text Placeholder 10"/>
          <p:cNvSpPr txBox="1">
            <a:spLocks/>
          </p:cNvSpPr>
          <p:nvPr/>
        </p:nvSpPr>
        <p:spPr bwMode="auto">
          <a:xfrm>
            <a:off x="6169026" y="1992313"/>
            <a:ext cx="4041775" cy="639762"/>
          </a:xfrm>
          <a:prstGeom prst="rect">
            <a:avLst/>
          </a:prstGeom>
          <a:noFill/>
          <a:ln w="9525">
            <a:noFill/>
            <a:miter lim="800000"/>
            <a:headEnd/>
            <a:tailEnd/>
          </a:ln>
        </p:spPr>
        <p:txBody>
          <a:bodyPr/>
          <a:lstStyle/>
          <a:p>
            <a:pPr>
              <a:spcBef>
                <a:spcPct val="20000"/>
              </a:spcBef>
              <a:buClr>
                <a:srgbClr val="1C5696"/>
              </a:buClr>
              <a:buFont typeface="Arial" charset="0"/>
              <a:buNone/>
            </a:pPr>
            <a:r>
              <a:rPr lang="en-US" sz="3200" b="1" dirty="0"/>
              <a:t>Benefits</a:t>
            </a:r>
          </a:p>
        </p:txBody>
      </p:sp>
      <p:sp>
        <p:nvSpPr>
          <p:cNvPr id="6" name="Content Placeholder 8"/>
          <p:cNvSpPr txBox="1">
            <a:spLocks/>
          </p:cNvSpPr>
          <p:nvPr/>
        </p:nvSpPr>
        <p:spPr bwMode="auto">
          <a:xfrm>
            <a:off x="6169026" y="2632074"/>
            <a:ext cx="4803774" cy="3605440"/>
          </a:xfrm>
          <a:prstGeom prst="rect">
            <a:avLst/>
          </a:prstGeom>
          <a:noFill/>
          <a:ln w="9525">
            <a:noFill/>
            <a:miter lim="800000"/>
            <a:headEnd/>
            <a:tailEnd/>
          </a:ln>
        </p:spPr>
        <p:txBody>
          <a:bodyPr/>
          <a:lstStyle/>
          <a:p>
            <a:pPr marL="342900" indent="-342900">
              <a:spcBef>
                <a:spcPct val="20000"/>
              </a:spcBef>
              <a:buClr>
                <a:srgbClr val="1C5696"/>
              </a:buClr>
              <a:buFont typeface="Arial" charset="0"/>
              <a:buChar char="•"/>
            </a:pPr>
            <a:r>
              <a:rPr lang="en-US" sz="2800" dirty="0"/>
              <a:t>Intangible &amp; indirect</a:t>
            </a:r>
          </a:p>
          <a:p>
            <a:pPr marL="742950" lvl="1" indent="-285750">
              <a:lnSpc>
                <a:spcPct val="90000"/>
              </a:lnSpc>
              <a:buFont typeface="Arial" charset="0"/>
              <a:buChar char="–"/>
            </a:pPr>
            <a:r>
              <a:rPr lang="en-US" sz="2400" dirty="0"/>
              <a:t>Data are used by others that affect the business environment, e.g. ---</a:t>
            </a:r>
          </a:p>
          <a:p>
            <a:pPr marL="1143000" lvl="2" indent="-228600">
              <a:spcBef>
                <a:spcPct val="20000"/>
              </a:spcBef>
              <a:buFont typeface="Arial" charset="0"/>
              <a:buChar char="•"/>
            </a:pPr>
            <a:r>
              <a:rPr lang="en-US" sz="2000" dirty="0"/>
              <a:t>Policymakers</a:t>
            </a:r>
          </a:p>
          <a:p>
            <a:pPr marL="1143000" lvl="2" indent="-228600">
              <a:spcBef>
                <a:spcPct val="20000"/>
              </a:spcBef>
              <a:buFont typeface="Arial" charset="0"/>
              <a:buChar char="•"/>
            </a:pPr>
            <a:r>
              <a:rPr lang="en-US" sz="2000" dirty="0"/>
              <a:t>“The economy”</a:t>
            </a:r>
          </a:p>
          <a:p>
            <a:pPr marL="1143000" lvl="2" indent="-228600">
              <a:spcBef>
                <a:spcPct val="20000"/>
              </a:spcBef>
              <a:buFont typeface="Arial" charset="0"/>
              <a:buChar char="•"/>
            </a:pPr>
            <a:r>
              <a:rPr lang="en-US" sz="2000" dirty="0"/>
              <a:t>Lenders</a:t>
            </a:r>
          </a:p>
          <a:p>
            <a:pPr marL="342900" indent="-342900">
              <a:lnSpc>
                <a:spcPct val="90000"/>
              </a:lnSpc>
              <a:buClr>
                <a:srgbClr val="1C5696"/>
              </a:buClr>
              <a:buFont typeface="Arial" charset="0"/>
              <a:buChar char="•"/>
            </a:pPr>
            <a:r>
              <a:rPr lang="en-US" sz="2800" dirty="0"/>
              <a:t>Accrue to businesses through economic mechanisms</a:t>
            </a:r>
            <a:endParaRPr lang="en-US" sz="2400" dirty="0"/>
          </a:p>
        </p:txBody>
      </p:sp>
      <p:sp>
        <p:nvSpPr>
          <p:cNvPr id="8" name="Slide Number Placeholder 4"/>
          <p:cNvSpPr>
            <a:spLocks noGrp="1"/>
          </p:cNvSpPr>
          <p:nvPr>
            <p:ph type="sldNum" sz="quarter" idx="12"/>
          </p:nvPr>
        </p:nvSpPr>
        <p:spPr/>
        <p:txBody>
          <a:bodyPr/>
          <a:lstStyle/>
          <a:p>
            <a:fld id="{511D6E05-265C-49B7-AD9D-9C52F4E9140B}" type="slidenum">
              <a:rPr lang="en-US" smtClean="0"/>
              <a:pPr/>
              <a:t>27</a:t>
            </a:fld>
            <a:endParaRPr lang="en-US" dirty="0"/>
          </a:p>
        </p:txBody>
      </p:sp>
      <p:sp>
        <p:nvSpPr>
          <p:cNvPr id="9" name="Footer Placeholder 8">
            <a:extLst>
              <a:ext uri="{FF2B5EF4-FFF2-40B4-BE49-F238E27FC236}">
                <a16:creationId xmlns:a16="http://schemas.microsoft.com/office/drawing/2014/main" id="{914D8799-F365-42BF-BACC-D35A744602BE}"/>
              </a:ext>
            </a:extLst>
          </p:cNvPr>
          <p:cNvSpPr>
            <a:spLocks noGrp="1"/>
          </p:cNvSpPr>
          <p:nvPr>
            <p:ph type="ftr" sz="quarter" idx="11"/>
          </p:nvPr>
        </p:nvSpPr>
        <p:spPr/>
        <p:txBody>
          <a:bodyPr/>
          <a:lstStyle/>
          <a:p>
            <a:r>
              <a:rPr lang="en-US"/>
              <a:t>AAPOR Webinar 4/27/2023</a:t>
            </a:r>
          </a:p>
        </p:txBody>
      </p:sp>
      <p:grpSp>
        <p:nvGrpSpPr>
          <p:cNvPr id="11" name="Group 8">
            <a:extLst>
              <a:ext uri="{FF2B5EF4-FFF2-40B4-BE49-F238E27FC236}">
                <a16:creationId xmlns:a16="http://schemas.microsoft.com/office/drawing/2014/main" id="{267AAEC4-AAEF-88CF-5831-4A7FDC4C729E}"/>
              </a:ext>
            </a:extLst>
          </p:cNvPr>
          <p:cNvGrpSpPr>
            <a:grpSpLocks/>
          </p:cNvGrpSpPr>
          <p:nvPr/>
        </p:nvGrpSpPr>
        <p:grpSpPr bwMode="auto">
          <a:xfrm flipH="1">
            <a:off x="2045553" y="4005396"/>
            <a:ext cx="3761014" cy="2350954"/>
            <a:chOff x="914400" y="1752600"/>
            <a:chExt cx="7391400" cy="4505400"/>
          </a:xfrm>
        </p:grpSpPr>
        <p:pic>
          <p:nvPicPr>
            <p:cNvPr id="12" name="Picture 15" descr="C:\Program Files\Microsoft Office\MEDIA\CAGCAT10\j0300840.wmf">
              <a:extLst>
                <a:ext uri="{FF2B5EF4-FFF2-40B4-BE49-F238E27FC236}">
                  <a16:creationId xmlns:a16="http://schemas.microsoft.com/office/drawing/2014/main" id="{DED4C834-21F3-B396-E17D-51A16E21E93C}"/>
                </a:ext>
              </a:extLst>
            </p:cNvPr>
            <p:cNvPicPr>
              <a:picLocks noChangeAspect="1" noChangeArrowheads="1"/>
            </p:cNvPicPr>
            <p:nvPr/>
          </p:nvPicPr>
          <p:blipFill>
            <a:blip r:embed="rId3"/>
            <a:srcRect/>
            <a:stretch>
              <a:fillRect/>
            </a:stretch>
          </p:blipFill>
          <p:spPr bwMode="auto">
            <a:xfrm>
              <a:off x="914400" y="1752600"/>
              <a:ext cx="7391400" cy="4505400"/>
            </a:xfrm>
            <a:prstGeom prst="rect">
              <a:avLst/>
            </a:prstGeom>
            <a:noFill/>
            <a:ln w="9525">
              <a:noFill/>
              <a:miter lim="800000"/>
              <a:headEnd/>
              <a:tailEnd/>
            </a:ln>
          </p:spPr>
        </p:pic>
        <p:sp>
          <p:nvSpPr>
            <p:cNvPr id="13" name="TextBox 12">
              <a:extLst>
                <a:ext uri="{FF2B5EF4-FFF2-40B4-BE49-F238E27FC236}">
                  <a16:creationId xmlns:a16="http://schemas.microsoft.com/office/drawing/2014/main" id="{4CDF39AB-6DBE-D24B-ED23-53F1528105AB}"/>
                </a:ext>
              </a:extLst>
            </p:cNvPr>
            <p:cNvSpPr txBox="1"/>
            <p:nvPr/>
          </p:nvSpPr>
          <p:spPr>
            <a:xfrm>
              <a:off x="1828945" y="4267312"/>
              <a:ext cx="1904128" cy="707793"/>
            </a:xfrm>
            <a:prstGeom prst="rect">
              <a:avLst/>
            </a:prstGeom>
            <a:noFill/>
          </p:spPr>
          <p:txBody>
            <a:bodyPr>
              <a:spAutoFit/>
            </a:bodyPr>
            <a:lstStyle/>
            <a:p>
              <a:pPr algn="ctr">
                <a:defRPr/>
              </a:pPr>
              <a:r>
                <a:rPr lang="en-US" b="1" dirty="0">
                  <a:solidFill>
                    <a:srgbClr val="FFFF99"/>
                  </a:solidFill>
                  <a:effectLst>
                    <a:outerShdw blurRad="38100" dist="38100" dir="2700000" algn="tl">
                      <a:srgbClr val="000000">
                        <a:alpha val="43137"/>
                      </a:srgbClr>
                    </a:outerShdw>
                  </a:effectLst>
                </a:rPr>
                <a:t>Benefits</a:t>
              </a:r>
            </a:p>
          </p:txBody>
        </p:sp>
        <p:sp>
          <p:nvSpPr>
            <p:cNvPr id="14" name="TextBox 13">
              <a:extLst>
                <a:ext uri="{FF2B5EF4-FFF2-40B4-BE49-F238E27FC236}">
                  <a16:creationId xmlns:a16="http://schemas.microsoft.com/office/drawing/2014/main" id="{86F24A02-4F74-0808-7F6B-A0EE78424C78}"/>
                </a:ext>
              </a:extLst>
            </p:cNvPr>
            <p:cNvSpPr txBox="1"/>
            <p:nvPr/>
          </p:nvSpPr>
          <p:spPr>
            <a:xfrm>
              <a:off x="6008846" y="3870793"/>
              <a:ext cx="1905693" cy="542058"/>
            </a:xfrm>
            <a:prstGeom prst="rect">
              <a:avLst/>
            </a:prstGeom>
            <a:noFill/>
          </p:spPr>
          <p:txBody>
            <a:bodyPr>
              <a:spAutoFit/>
            </a:bodyPr>
            <a:lstStyle/>
            <a:p>
              <a:pPr algn="ctr">
                <a:defRPr/>
              </a:pPr>
              <a:r>
                <a:rPr lang="en-US" sz="2000" b="1" dirty="0">
                  <a:solidFill>
                    <a:srgbClr val="FFFF99"/>
                  </a:solidFill>
                  <a:effectLst>
                    <a:outerShdw blurRad="38100" dist="38100" dir="2700000" algn="tl">
                      <a:srgbClr val="000000">
                        <a:alpha val="43137"/>
                      </a:srgbClr>
                    </a:outerShdw>
                  </a:effectLst>
                </a:rPr>
                <a:t>Costs</a:t>
              </a:r>
            </a:p>
          </p:txBody>
        </p:sp>
      </p:grpSp>
    </p:spTree>
    <p:extLst>
      <p:ext uri="{BB962C8B-B14F-4D97-AF65-F5344CB8AC3E}">
        <p14:creationId xmlns:p14="http://schemas.microsoft.com/office/powerpoint/2010/main" val="2555716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28</a:t>
            </a:fld>
            <a:endParaRPr lang="en-US" dirty="0"/>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dirty="0"/>
              <a:t>External Environment</a:t>
            </a:r>
          </a:p>
        </p:txBody>
      </p:sp>
      <p:sp>
        <p:nvSpPr>
          <p:cNvPr id="7" name="Rectangle 6"/>
          <p:cNvSpPr/>
          <p:nvPr/>
        </p:nvSpPr>
        <p:spPr>
          <a:xfrm>
            <a:off x="1981200" y="830717"/>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5002213" y="2417762"/>
            <a:ext cx="4330700" cy="1404935"/>
          </a:xfrm>
          <a:prstGeom prst="rect">
            <a:avLst/>
          </a:prstGeom>
          <a:solidFill>
            <a:schemeClr val="accent2">
              <a:lumMod val="20000"/>
              <a:lumOff val="80000"/>
            </a:scheme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TextBox 10"/>
          <p:cNvSpPr txBox="1"/>
          <p:nvPr/>
        </p:nvSpPr>
        <p:spPr>
          <a:xfrm>
            <a:off x="5156201" y="814388"/>
            <a:ext cx="4143375" cy="461962"/>
          </a:xfrm>
          <a:prstGeom prst="rect">
            <a:avLst/>
          </a:prstGeom>
          <a:noFill/>
        </p:spPr>
        <p:txBody>
          <a:bodyPr>
            <a:spAutoFit/>
          </a:bodyPr>
          <a:lstStyle/>
          <a:p>
            <a:pPr algn="ctr">
              <a:defRPr/>
            </a:pPr>
            <a:r>
              <a:rPr lang="en-US" sz="2400" b="1" cap="small" dirty="0"/>
              <a:t>Business / Management</a:t>
            </a:r>
          </a:p>
        </p:txBody>
      </p:sp>
      <p:sp>
        <p:nvSpPr>
          <p:cNvPr id="12" name="TextBox 11"/>
          <p:cNvSpPr txBox="1"/>
          <p:nvPr/>
        </p:nvSpPr>
        <p:spPr>
          <a:xfrm>
            <a:off x="5002213" y="2395538"/>
            <a:ext cx="4330700" cy="461962"/>
          </a:xfrm>
          <a:prstGeom prst="rect">
            <a:avLst/>
          </a:prstGeom>
          <a:noFill/>
        </p:spPr>
        <p:txBody>
          <a:bodyPr>
            <a:spAutoFit/>
          </a:bodyPr>
          <a:lstStyle/>
          <a:p>
            <a:pPr algn="ctr">
              <a:defRPr/>
            </a:pPr>
            <a:r>
              <a:rPr lang="en-US" sz="2400" b="1" cap="small" dirty="0"/>
              <a:t>Employee / Respondent</a:t>
            </a:r>
          </a:p>
        </p:txBody>
      </p:sp>
      <p:grpSp>
        <p:nvGrpSpPr>
          <p:cNvPr id="13" name="Group 12"/>
          <p:cNvGrpSpPr>
            <a:grpSpLocks/>
          </p:cNvGrpSpPr>
          <p:nvPr/>
        </p:nvGrpSpPr>
        <p:grpSpPr bwMode="auto">
          <a:xfrm>
            <a:off x="5170488" y="2836146"/>
            <a:ext cx="3816350" cy="935753"/>
            <a:chOff x="8472486" y="2873097"/>
            <a:chExt cx="3714752" cy="783193"/>
          </a:xfrm>
        </p:grpSpPr>
        <p:sp>
          <p:nvSpPr>
            <p:cNvPr id="14" name="Diamond 13"/>
            <p:cNvSpPr/>
            <p:nvPr/>
          </p:nvSpPr>
          <p:spPr>
            <a:xfrm>
              <a:off x="8472486" y="2873097"/>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TextBox 46"/>
            <p:cNvSpPr txBox="1">
              <a:spLocks noChangeArrowheads="1"/>
            </p:cNvSpPr>
            <p:nvPr/>
          </p:nvSpPr>
          <p:spPr bwMode="auto">
            <a:xfrm>
              <a:off x="8727534" y="2884042"/>
              <a:ext cx="3186112" cy="618236"/>
            </a:xfrm>
            <a:prstGeom prst="rect">
              <a:avLst/>
            </a:prstGeom>
            <a:noFill/>
            <a:ln w="9525">
              <a:noFill/>
              <a:miter lim="800000"/>
              <a:headEnd/>
              <a:tailEnd/>
            </a:ln>
          </p:spPr>
          <p:txBody>
            <a:bodyPr>
              <a:spAutoFit/>
            </a:bodyPr>
            <a:lstStyle/>
            <a:p>
              <a:pPr algn="ctr"/>
              <a:r>
                <a:rPr lang="en-US" sz="2200" b="1" dirty="0">
                  <a:solidFill>
                    <a:srgbClr val="FF0000"/>
                  </a:solidFill>
                  <a:effectLst>
                    <a:outerShdw blurRad="38100" dist="38100" dir="2700000" algn="tl">
                      <a:srgbClr val="000000">
                        <a:alpha val="43137"/>
                      </a:srgbClr>
                    </a:outerShdw>
                  </a:effectLst>
                  <a:latin typeface="Calibri" pitchFamily="34" charset="0"/>
                </a:rPr>
                <a:t>COST</a:t>
              </a:r>
              <a:r>
                <a:rPr lang="en-US" sz="2000" b="1" dirty="0">
                  <a:latin typeface="Calibri" pitchFamily="34" charset="0"/>
                </a:rPr>
                <a:t> </a:t>
              </a:r>
            </a:p>
            <a:p>
              <a:pPr algn="ctr"/>
              <a:r>
                <a:rPr lang="en-US" sz="2000" b="1" dirty="0">
                  <a:latin typeface="Calibri" pitchFamily="34" charset="0"/>
                </a:rPr>
                <a:t>Performing Response Tasks</a:t>
              </a:r>
            </a:p>
          </p:txBody>
        </p:sp>
      </p:grpSp>
      <p:grpSp>
        <p:nvGrpSpPr>
          <p:cNvPr id="16" name="Group 15"/>
          <p:cNvGrpSpPr>
            <a:grpSpLocks/>
          </p:cNvGrpSpPr>
          <p:nvPr/>
        </p:nvGrpSpPr>
        <p:grpSpPr bwMode="auto">
          <a:xfrm>
            <a:off x="5232400" y="1287464"/>
            <a:ext cx="3714750" cy="782637"/>
            <a:chOff x="3707609" y="1287632"/>
            <a:chExt cx="3714752" cy="783193"/>
          </a:xfrm>
        </p:grpSpPr>
        <p:sp>
          <p:nvSpPr>
            <p:cNvPr id="17" name="Diamond 16"/>
            <p:cNvSpPr/>
            <p:nvPr/>
          </p:nvSpPr>
          <p:spPr>
            <a:xfrm>
              <a:off x="3707609" y="1287632"/>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8" name="TextBox 49"/>
            <p:cNvSpPr txBox="1">
              <a:spLocks noChangeArrowheads="1"/>
            </p:cNvSpPr>
            <p:nvPr/>
          </p:nvSpPr>
          <p:spPr bwMode="auto">
            <a:xfrm>
              <a:off x="4193386" y="1479174"/>
              <a:ext cx="2743198" cy="400110"/>
            </a:xfrm>
            <a:prstGeom prst="rect">
              <a:avLst/>
            </a:prstGeom>
            <a:noFill/>
            <a:ln w="9525">
              <a:noFill/>
              <a:miter lim="800000"/>
              <a:headEnd/>
              <a:tailEnd/>
            </a:ln>
          </p:spPr>
          <p:txBody>
            <a:bodyPr>
              <a:spAutoFit/>
            </a:bodyPr>
            <a:lstStyle/>
            <a:p>
              <a:pPr algn="ctr"/>
              <a:r>
                <a:rPr lang="en-US" sz="2000" b="1" dirty="0">
                  <a:latin typeface="Calibri" pitchFamily="34" charset="0"/>
                </a:rPr>
                <a:t>Decision to Participate</a:t>
              </a:r>
            </a:p>
          </p:txBody>
        </p:sp>
      </p:grpSp>
      <p:cxnSp>
        <p:nvCxnSpPr>
          <p:cNvPr id="19" name="Elbow Connector 18"/>
          <p:cNvCxnSpPr/>
          <p:nvPr/>
        </p:nvCxnSpPr>
        <p:spPr>
          <a:xfrm flipH="1" flipV="1">
            <a:off x="8905876" y="1687513"/>
            <a:ext cx="80963" cy="1574800"/>
          </a:xfrm>
          <a:prstGeom prst="bentConnector3">
            <a:avLst>
              <a:gd name="adj1" fmla="val -782666"/>
            </a:avLst>
          </a:prstGeom>
          <a:ln w="101600">
            <a:solidFill>
              <a:srgbClr val="FF0000"/>
            </a:solidFill>
            <a:tailEnd type="triangle" w="lg" len="med"/>
          </a:ln>
        </p:spPr>
        <p:style>
          <a:lnRef idx="2">
            <a:schemeClr val="accent1"/>
          </a:lnRef>
          <a:fillRef idx="0">
            <a:schemeClr val="accent1"/>
          </a:fillRef>
          <a:effectRef idx="1">
            <a:schemeClr val="accent1"/>
          </a:effectRef>
          <a:fontRef idx="minor">
            <a:schemeClr val="tx1"/>
          </a:fontRef>
        </p:style>
      </p:cxnSp>
      <p:sp>
        <p:nvSpPr>
          <p:cNvPr id="20" name="Footer Placeholder 19">
            <a:extLst>
              <a:ext uri="{FF2B5EF4-FFF2-40B4-BE49-F238E27FC236}">
                <a16:creationId xmlns:a16="http://schemas.microsoft.com/office/drawing/2014/main" id="{BAF48A3F-A85C-AE83-B6A9-AD51D81CD2C6}"/>
              </a:ext>
            </a:extLst>
          </p:cNvPr>
          <p:cNvSpPr>
            <a:spLocks noGrp="1"/>
          </p:cNvSpPr>
          <p:nvPr>
            <p:ph type="ftr" sz="quarter" idx="11"/>
          </p:nvPr>
        </p:nvSpPr>
        <p:spPr/>
        <p:txBody>
          <a:bodyPr/>
          <a:lstStyle/>
          <a:p>
            <a:r>
              <a:rPr lang="en-US"/>
              <a:t>AAPOR Webinar 4/27/2023</a:t>
            </a:r>
          </a:p>
        </p:txBody>
      </p:sp>
      <p:sp>
        <p:nvSpPr>
          <p:cNvPr id="2" name="Down Arrow 18">
            <a:extLst>
              <a:ext uri="{FF2B5EF4-FFF2-40B4-BE49-F238E27FC236}">
                <a16:creationId xmlns:a16="http://schemas.microsoft.com/office/drawing/2014/main" id="{A3A5E0E9-2763-CB6E-2868-B8300077D5D4}"/>
              </a:ext>
            </a:extLst>
          </p:cNvPr>
          <p:cNvSpPr/>
          <p:nvPr/>
        </p:nvSpPr>
        <p:spPr>
          <a:xfrm>
            <a:off x="6618175" y="542924"/>
            <a:ext cx="669925" cy="27146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21" name="TextBox 20">
            <a:extLst>
              <a:ext uri="{FF2B5EF4-FFF2-40B4-BE49-F238E27FC236}">
                <a16:creationId xmlns:a16="http://schemas.microsoft.com/office/drawing/2014/main" id="{974C6039-2675-8E41-30EC-328F92D24E07}"/>
              </a:ext>
            </a:extLst>
          </p:cNvPr>
          <p:cNvSpPr txBox="1"/>
          <p:nvPr/>
        </p:nvSpPr>
        <p:spPr>
          <a:xfrm>
            <a:off x="5432512" y="527815"/>
            <a:ext cx="1265491" cy="400110"/>
          </a:xfrm>
          <a:prstGeom prst="rect">
            <a:avLst/>
          </a:prstGeom>
          <a:solidFill>
            <a:schemeClr val="bg1"/>
          </a:solidFill>
          <a:ln>
            <a:solidFill>
              <a:srgbClr val="FF0000"/>
            </a:solidFill>
          </a:ln>
        </p:spPr>
        <p:txBody>
          <a:bodyPr wrap="square" rtlCol="0">
            <a:spAutoFit/>
          </a:bodyPr>
          <a:lstStyle/>
          <a:p>
            <a:r>
              <a:rPr lang="en-US" sz="2000" b="1" dirty="0">
                <a:solidFill>
                  <a:srgbClr val="FF0000"/>
                </a:solidFill>
              </a:rPr>
              <a:t>BENEFITS</a:t>
            </a:r>
          </a:p>
        </p:txBody>
      </p:sp>
      <p:sp>
        <p:nvSpPr>
          <p:cNvPr id="22" name="Rectangle 21">
            <a:extLst>
              <a:ext uri="{FF2B5EF4-FFF2-40B4-BE49-F238E27FC236}">
                <a16:creationId xmlns:a16="http://schemas.microsoft.com/office/drawing/2014/main" id="{F050A26F-F28E-BCB5-8719-996C1BAB399F}"/>
              </a:ext>
            </a:extLst>
          </p:cNvPr>
          <p:cNvSpPr/>
          <p:nvPr/>
        </p:nvSpPr>
        <p:spPr>
          <a:xfrm>
            <a:off x="6618175" y="2836146"/>
            <a:ext cx="892968" cy="3769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7089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29</a:t>
            </a:fld>
            <a:endParaRPr lang="en-US" dirty="0"/>
          </a:p>
        </p:txBody>
      </p:sp>
      <p:sp>
        <p:nvSpPr>
          <p:cNvPr id="4" name="Title 7"/>
          <p:cNvSpPr txBox="1">
            <a:spLocks/>
          </p:cNvSpPr>
          <p:nvPr/>
        </p:nvSpPr>
        <p:spPr bwMode="auto">
          <a:xfrm>
            <a:off x="1981200" y="62346"/>
            <a:ext cx="8229600" cy="1449387"/>
          </a:xfrm>
          <a:prstGeom prst="rect">
            <a:avLst/>
          </a:prstGeom>
          <a:noFill/>
          <a:ln w="9525">
            <a:noFill/>
            <a:miter lim="800000"/>
            <a:headEnd/>
            <a:tailEnd/>
          </a:ln>
        </p:spPr>
        <p:txBody>
          <a:bodyPr/>
          <a:lstStyle/>
          <a:p>
            <a:pPr algn="ctr"/>
            <a:r>
              <a:rPr lang="en-US" sz="2800" b="1" dirty="0"/>
              <a:t>The Participation Decision: </a:t>
            </a:r>
            <a:br>
              <a:rPr lang="en-US" sz="2800" b="1" dirty="0"/>
            </a:br>
            <a:r>
              <a:rPr lang="en-US" sz="4400" b="1" dirty="0"/>
              <a:t>The Role of Management</a:t>
            </a:r>
            <a:br>
              <a:rPr lang="en-US" sz="4400" b="1" dirty="0"/>
            </a:br>
            <a:r>
              <a:rPr lang="en-US" sz="2000" b="1" dirty="0" err="1"/>
              <a:t>Tomaskovic-Devey</a:t>
            </a:r>
            <a:r>
              <a:rPr lang="en-US" sz="2000" b="1" dirty="0"/>
              <a:t>, et al. (1994)</a:t>
            </a:r>
            <a:endParaRPr lang="en-US" sz="4400" b="1" dirty="0"/>
          </a:p>
        </p:txBody>
      </p:sp>
      <p:sp>
        <p:nvSpPr>
          <p:cNvPr id="5" name="Text Placeholder 7"/>
          <p:cNvSpPr txBox="1">
            <a:spLocks/>
          </p:cNvSpPr>
          <p:nvPr/>
        </p:nvSpPr>
        <p:spPr bwMode="auto">
          <a:xfrm>
            <a:off x="1134035" y="1908175"/>
            <a:ext cx="4495800" cy="639762"/>
          </a:xfrm>
          <a:prstGeom prst="rect">
            <a:avLst/>
          </a:prstGeom>
          <a:noFill/>
          <a:ln w="9525">
            <a:noFill/>
            <a:miter lim="800000"/>
            <a:headEnd/>
            <a:tailEnd/>
          </a:ln>
        </p:spPr>
        <p:txBody>
          <a:bodyPr/>
          <a:lstStyle/>
          <a:p>
            <a:pPr>
              <a:spcBef>
                <a:spcPct val="20000"/>
              </a:spcBef>
              <a:buClr>
                <a:srgbClr val="1C5696"/>
              </a:buClr>
              <a:buFont typeface="Arial" charset="0"/>
              <a:buNone/>
            </a:pPr>
            <a:r>
              <a:rPr lang="en-US" sz="2800" b="1" dirty="0"/>
              <a:t>Participation Decision = </a:t>
            </a:r>
          </a:p>
        </p:txBody>
      </p:sp>
      <p:sp>
        <p:nvSpPr>
          <p:cNvPr id="6" name="Content Placeholder 5"/>
          <p:cNvSpPr txBox="1">
            <a:spLocks/>
          </p:cNvSpPr>
          <p:nvPr/>
        </p:nvSpPr>
        <p:spPr bwMode="auto">
          <a:xfrm>
            <a:off x="2810435" y="2405062"/>
            <a:ext cx="2363788" cy="3951288"/>
          </a:xfrm>
          <a:prstGeom prst="rect">
            <a:avLst/>
          </a:prstGeom>
          <a:noFill/>
          <a:ln w="9525">
            <a:noFill/>
            <a:miter lim="800000"/>
            <a:headEnd/>
            <a:tailEnd/>
          </a:ln>
        </p:spPr>
        <p:txBody>
          <a:bodyPr/>
          <a:lstStyle/>
          <a:p>
            <a:pPr marL="342900" indent="-342900">
              <a:spcBef>
                <a:spcPct val="20000"/>
              </a:spcBef>
              <a:buClr>
                <a:srgbClr val="1C5696"/>
              </a:buClr>
            </a:pPr>
            <a:r>
              <a:rPr lang="en-US" sz="3200" dirty="0"/>
              <a:t>	</a:t>
            </a:r>
            <a:r>
              <a:rPr lang="en-US" sz="2800" dirty="0"/>
              <a:t>f (authority, </a:t>
            </a:r>
          </a:p>
          <a:p>
            <a:pPr marL="342900" indent="-342900">
              <a:spcBef>
                <a:spcPct val="20000"/>
              </a:spcBef>
              <a:buClr>
                <a:srgbClr val="1C5696"/>
              </a:buClr>
            </a:pPr>
            <a:r>
              <a:rPr lang="en-US" sz="2800" dirty="0"/>
              <a:t>	</a:t>
            </a:r>
          </a:p>
          <a:p>
            <a:pPr marL="342900" indent="-342900">
              <a:spcBef>
                <a:spcPct val="20000"/>
              </a:spcBef>
              <a:buClr>
                <a:srgbClr val="1C5696"/>
              </a:buClr>
            </a:pPr>
            <a:r>
              <a:rPr lang="en-US" sz="2800" dirty="0"/>
              <a:t>	</a:t>
            </a:r>
          </a:p>
          <a:p>
            <a:pPr marL="342900" indent="-342900">
              <a:spcBef>
                <a:spcPct val="20000"/>
              </a:spcBef>
              <a:buClr>
                <a:srgbClr val="1C5696"/>
              </a:buClr>
            </a:pPr>
            <a:r>
              <a:rPr lang="en-US" sz="2800" dirty="0"/>
              <a:t>	capacity, </a:t>
            </a:r>
          </a:p>
          <a:p>
            <a:pPr marL="342900" indent="-342900">
              <a:spcBef>
                <a:spcPct val="20000"/>
              </a:spcBef>
              <a:buClr>
                <a:srgbClr val="1C5696"/>
              </a:buClr>
            </a:pPr>
            <a:r>
              <a:rPr lang="en-US" sz="2800" dirty="0"/>
              <a:t>	</a:t>
            </a:r>
          </a:p>
          <a:p>
            <a:pPr marL="342900" indent="-342900">
              <a:spcBef>
                <a:spcPct val="20000"/>
              </a:spcBef>
              <a:buClr>
                <a:srgbClr val="1C5696"/>
              </a:buClr>
            </a:pPr>
            <a:r>
              <a:rPr lang="en-US" sz="2800" dirty="0"/>
              <a:t>	motivation)</a:t>
            </a:r>
          </a:p>
        </p:txBody>
      </p:sp>
      <p:sp>
        <p:nvSpPr>
          <p:cNvPr id="7" name="Content Placeholder 9"/>
          <p:cNvSpPr txBox="1">
            <a:spLocks/>
          </p:cNvSpPr>
          <p:nvPr/>
        </p:nvSpPr>
        <p:spPr bwMode="auto">
          <a:xfrm>
            <a:off x="5715000" y="2241622"/>
            <a:ext cx="4961965" cy="3951288"/>
          </a:xfrm>
          <a:prstGeom prst="rect">
            <a:avLst/>
          </a:prstGeom>
          <a:noFill/>
          <a:ln w="9525">
            <a:noFill/>
            <a:miter lim="800000"/>
            <a:headEnd/>
            <a:tailEnd/>
          </a:ln>
        </p:spPr>
        <p:txBody>
          <a:bodyPr/>
          <a:lstStyle/>
          <a:p>
            <a:pPr marL="342900" indent="-342900">
              <a:buClr>
                <a:srgbClr val="1C5696"/>
              </a:buClr>
              <a:buFont typeface="Arial" charset="0"/>
              <a:buChar char="•"/>
            </a:pPr>
            <a:r>
              <a:rPr lang="en-US" sz="2800" dirty="0"/>
              <a:t>Decisions – </a:t>
            </a:r>
          </a:p>
          <a:p>
            <a:pPr marL="742950" lvl="1" indent="-285750">
              <a:buFont typeface="Arial" charset="0"/>
              <a:buChar char="–"/>
            </a:pPr>
            <a:r>
              <a:rPr lang="en-US" sz="2400" dirty="0"/>
              <a:t>To participate in survey </a:t>
            </a:r>
          </a:p>
          <a:p>
            <a:pPr marL="742950" lvl="1" indent="-285750">
              <a:buFont typeface="Arial" charset="0"/>
              <a:buChar char="–"/>
            </a:pPr>
            <a:r>
              <a:rPr lang="en-US" sz="2400" dirty="0"/>
              <a:t>Delegate the response task</a:t>
            </a:r>
          </a:p>
          <a:p>
            <a:pPr marL="742950" lvl="1" indent="-285750">
              <a:buFont typeface="Arial" charset="0"/>
              <a:buChar char="–"/>
            </a:pPr>
            <a:r>
              <a:rPr lang="en-US" sz="2400" dirty="0"/>
              <a:t>Release the data</a:t>
            </a:r>
          </a:p>
          <a:p>
            <a:pPr marL="342900" indent="-342900">
              <a:buClr>
                <a:srgbClr val="1C5696"/>
              </a:buClr>
              <a:buFont typeface="Arial" charset="0"/>
              <a:buChar char="•"/>
            </a:pPr>
            <a:r>
              <a:rPr lang="en-US" sz="2800" dirty="0"/>
              <a:t>Knowledge –</a:t>
            </a:r>
          </a:p>
          <a:p>
            <a:pPr marL="742950" lvl="1" indent="-285750">
              <a:buFont typeface="Arial" charset="0"/>
              <a:buChar char="–"/>
            </a:pPr>
            <a:r>
              <a:rPr lang="en-US" sz="2400" dirty="0"/>
              <a:t>Where the data are</a:t>
            </a:r>
          </a:p>
          <a:p>
            <a:pPr marL="742950" lvl="1" indent="-285750">
              <a:buFont typeface="Arial" charset="0"/>
              <a:buChar char="–"/>
            </a:pPr>
            <a:r>
              <a:rPr lang="en-US" sz="2400" dirty="0"/>
              <a:t>What the data mean</a:t>
            </a:r>
          </a:p>
          <a:p>
            <a:pPr marL="342900" indent="-342900">
              <a:buClr>
                <a:srgbClr val="1C5696"/>
              </a:buClr>
              <a:buFont typeface="Arial" charset="0"/>
              <a:buChar char="•"/>
            </a:pPr>
            <a:r>
              <a:rPr lang="en-US" sz="2800" dirty="0"/>
              <a:t>Affects – </a:t>
            </a:r>
          </a:p>
          <a:p>
            <a:pPr marL="742950" lvl="1" indent="-285750">
              <a:buFont typeface="Arial" charset="0"/>
              <a:buChar char="–"/>
            </a:pPr>
            <a:r>
              <a:rPr lang="en-US" sz="2400" dirty="0"/>
              <a:t>Decision to participate</a:t>
            </a:r>
          </a:p>
          <a:p>
            <a:pPr marL="742950" lvl="1" indent="-285750">
              <a:buFont typeface="Arial" charset="0"/>
              <a:buChar char="–"/>
            </a:pPr>
            <a:r>
              <a:rPr lang="en-US" sz="2400" dirty="0"/>
              <a:t>Quality of the response</a:t>
            </a:r>
          </a:p>
        </p:txBody>
      </p:sp>
      <p:sp>
        <p:nvSpPr>
          <p:cNvPr id="8" name="Footer Placeholder 7">
            <a:extLst>
              <a:ext uri="{FF2B5EF4-FFF2-40B4-BE49-F238E27FC236}">
                <a16:creationId xmlns:a16="http://schemas.microsoft.com/office/drawing/2014/main" id="{F5A39C10-AD15-6070-9EC3-0256D0E014A8}"/>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87922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3201" y="3497413"/>
            <a:ext cx="1888617" cy="1888617"/>
          </a:xfrm>
          <a:prstGeom prst="rect">
            <a:avLst/>
          </a:prstGeom>
        </p:spPr>
      </p:pic>
      <p:pic>
        <p:nvPicPr>
          <p:cNvPr id="3" name="Picture 3"/>
          <p:cNvPicPr>
            <a:picLocks noChangeAspect="1"/>
          </p:cNvPicPr>
          <p:nvPr/>
        </p:nvPicPr>
        <p:blipFill>
          <a:blip r:embed="rId5">
            <a:alphaModFix amt="54000"/>
          </a:blip>
          <a:srcRect/>
          <a:stretch>
            <a:fillRect/>
          </a:stretch>
        </p:blipFill>
        <p:spPr>
          <a:xfrm>
            <a:off x="8432800" y="2798557"/>
            <a:ext cx="4709412" cy="4709412"/>
          </a:xfrm>
          <a:prstGeom prst="rect">
            <a:avLst/>
          </a:prstGeom>
        </p:spPr>
      </p:pic>
      <p:sp>
        <p:nvSpPr>
          <p:cNvPr id="4" name="TextBox 4"/>
          <p:cNvSpPr txBox="1"/>
          <p:nvPr/>
        </p:nvSpPr>
        <p:spPr>
          <a:xfrm>
            <a:off x="2286002" y="3726269"/>
            <a:ext cx="9347199" cy="1430905"/>
          </a:xfrm>
          <a:prstGeom prst="rect">
            <a:avLst/>
          </a:prstGeom>
        </p:spPr>
        <p:txBody>
          <a:bodyPr wrap="square" lIns="0" tIns="0" rIns="0" bIns="0" rtlCol="0" anchor="t">
            <a:spAutoFit/>
          </a:bodyPr>
          <a:lstStyle/>
          <a:p>
            <a:pPr defTabSz="609660">
              <a:lnSpc>
                <a:spcPts val="5808"/>
              </a:lnSpc>
            </a:pPr>
            <a:r>
              <a:rPr lang="en-US" sz="3600" dirty="0">
                <a:solidFill>
                  <a:srgbClr val="1F497D">
                    <a:lumMod val="50000"/>
                  </a:srgbClr>
                </a:solidFill>
                <a:latin typeface="Poppins" panose="00000500000000000000" pitchFamily="2" charset="0"/>
                <a:cs typeface="Poppins" panose="00000500000000000000" pitchFamily="2" charset="0"/>
              </a:rPr>
              <a:t>Please complete the webinar survey immediately following the session.</a:t>
            </a:r>
          </a:p>
        </p:txBody>
      </p:sp>
      <p:pic>
        <p:nvPicPr>
          <p:cNvPr id="5" name="Picture 2">
            <a:extLst>
              <a:ext uri="{FF2B5EF4-FFF2-40B4-BE49-F238E27FC236}">
                <a16:creationId xmlns:a16="http://schemas.microsoft.com/office/drawing/2014/main" id="{2F1D582E-FE0D-967B-E739-CEB9B38FF6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3201" y="367194"/>
            <a:ext cx="1888617" cy="1888617"/>
          </a:xfrm>
          <a:prstGeom prst="rect">
            <a:avLst/>
          </a:prstGeom>
        </p:spPr>
      </p:pic>
      <p:sp>
        <p:nvSpPr>
          <p:cNvPr id="6" name="TextBox 3">
            <a:extLst>
              <a:ext uri="{FF2B5EF4-FFF2-40B4-BE49-F238E27FC236}">
                <a16:creationId xmlns:a16="http://schemas.microsoft.com/office/drawing/2014/main" id="{1613F996-3375-7633-F5ED-97532E96F39F}"/>
              </a:ext>
            </a:extLst>
          </p:cNvPr>
          <p:cNvSpPr txBox="1"/>
          <p:nvPr/>
        </p:nvSpPr>
        <p:spPr>
          <a:xfrm>
            <a:off x="2286002" y="821473"/>
            <a:ext cx="9143999" cy="1107996"/>
          </a:xfrm>
          <a:prstGeom prst="rect">
            <a:avLst/>
          </a:prstGeom>
        </p:spPr>
        <p:txBody>
          <a:bodyPr wrap="square" lIns="0" tIns="0" rIns="0" bIns="0" rtlCol="0" anchor="t">
            <a:spAutoFit/>
          </a:bodyPr>
          <a:lstStyle/>
          <a:p>
            <a:pPr defTabSz="609660"/>
            <a:r>
              <a:rPr lang="en-US" sz="3600" dirty="0">
                <a:solidFill>
                  <a:srgbClr val="1F497D">
                    <a:lumMod val="50000"/>
                  </a:srgbClr>
                </a:solidFill>
                <a:latin typeface="Poppins" panose="00000500000000000000" pitchFamily="2" charset="0"/>
                <a:cs typeface="Poppins" panose="00000500000000000000" pitchFamily="2" charset="0"/>
              </a:rPr>
              <a:t>Please enter your questions in the Q&amp;A box at the bottom of your screen. </a:t>
            </a:r>
          </a:p>
        </p:txBody>
      </p:sp>
      <p:cxnSp>
        <p:nvCxnSpPr>
          <p:cNvPr id="9" name="Straight Connector 8">
            <a:extLst>
              <a:ext uri="{FF2B5EF4-FFF2-40B4-BE49-F238E27FC236}">
                <a16:creationId xmlns:a16="http://schemas.microsoft.com/office/drawing/2014/main" id="{B037BA7B-C82B-295B-4BBD-ECCC8C98B651}"/>
              </a:ext>
            </a:extLst>
          </p:cNvPr>
          <p:cNvCxnSpPr/>
          <p:nvPr/>
        </p:nvCxnSpPr>
        <p:spPr>
          <a:xfrm>
            <a:off x="3437467" y="2807024"/>
            <a:ext cx="6146800" cy="0"/>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30</a:t>
            </a:fld>
            <a:endParaRPr lang="en-US"/>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a:t>External Environment</a:t>
            </a:r>
          </a:p>
        </p:txBody>
      </p:sp>
      <p:sp>
        <p:nvSpPr>
          <p:cNvPr id="7" name="Rectangle 6"/>
          <p:cNvSpPr/>
          <p:nvPr/>
        </p:nvSpPr>
        <p:spPr>
          <a:xfrm>
            <a:off x="1981200" y="814388"/>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5002213" y="2417763"/>
            <a:ext cx="4330700" cy="133191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p:nvPr/>
        </p:nvSpPr>
        <p:spPr>
          <a:xfrm>
            <a:off x="5156201" y="814388"/>
            <a:ext cx="4143375" cy="461962"/>
          </a:xfrm>
          <a:prstGeom prst="rect">
            <a:avLst/>
          </a:prstGeom>
          <a:noFill/>
        </p:spPr>
        <p:txBody>
          <a:bodyPr>
            <a:spAutoFit/>
          </a:bodyPr>
          <a:lstStyle/>
          <a:p>
            <a:pPr algn="ctr">
              <a:defRPr/>
            </a:pPr>
            <a:r>
              <a:rPr lang="en-US" sz="2400" b="1" cap="small" dirty="0"/>
              <a:t>Business / Management</a:t>
            </a:r>
          </a:p>
        </p:txBody>
      </p:sp>
      <p:sp>
        <p:nvSpPr>
          <p:cNvPr id="12" name="TextBox 11"/>
          <p:cNvSpPr txBox="1"/>
          <p:nvPr/>
        </p:nvSpPr>
        <p:spPr>
          <a:xfrm>
            <a:off x="5002213" y="2395538"/>
            <a:ext cx="4330700" cy="461962"/>
          </a:xfrm>
          <a:prstGeom prst="rect">
            <a:avLst/>
          </a:prstGeom>
          <a:noFill/>
        </p:spPr>
        <p:txBody>
          <a:bodyPr>
            <a:spAutoFit/>
          </a:bodyPr>
          <a:lstStyle/>
          <a:p>
            <a:pPr algn="ctr">
              <a:defRPr/>
            </a:pPr>
            <a:r>
              <a:rPr lang="en-US" sz="2400" b="1" cap="small"/>
              <a:t>Employee / Respondent</a:t>
            </a:r>
          </a:p>
        </p:txBody>
      </p:sp>
      <p:grpSp>
        <p:nvGrpSpPr>
          <p:cNvPr id="13" name="Group 36"/>
          <p:cNvGrpSpPr>
            <a:grpSpLocks/>
          </p:cNvGrpSpPr>
          <p:nvPr/>
        </p:nvGrpSpPr>
        <p:grpSpPr bwMode="auto">
          <a:xfrm>
            <a:off x="5170488" y="2833689"/>
            <a:ext cx="3816350" cy="782637"/>
            <a:chOff x="8472486" y="2873097"/>
            <a:chExt cx="3714752" cy="783193"/>
          </a:xfrm>
        </p:grpSpPr>
        <p:sp>
          <p:nvSpPr>
            <p:cNvPr id="14" name="Diamond 13"/>
            <p:cNvSpPr/>
            <p:nvPr/>
          </p:nvSpPr>
          <p:spPr>
            <a:xfrm>
              <a:off x="8472486" y="2873097"/>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46"/>
            <p:cNvSpPr txBox="1">
              <a:spLocks noChangeArrowheads="1"/>
            </p:cNvSpPr>
            <p:nvPr/>
          </p:nvSpPr>
          <p:spPr bwMode="auto">
            <a:xfrm>
              <a:off x="8736806" y="3064639"/>
              <a:ext cx="3186112" cy="400110"/>
            </a:xfrm>
            <a:prstGeom prst="rect">
              <a:avLst/>
            </a:prstGeom>
            <a:noFill/>
            <a:ln w="9525">
              <a:noFill/>
              <a:miter lim="800000"/>
              <a:headEnd/>
              <a:tailEnd/>
            </a:ln>
          </p:spPr>
          <p:txBody>
            <a:bodyPr>
              <a:spAutoFit/>
            </a:bodyPr>
            <a:lstStyle/>
            <a:p>
              <a:pPr algn="ctr"/>
              <a:r>
                <a:rPr lang="en-US" sz="2000" b="1">
                  <a:latin typeface="Calibri" pitchFamily="34" charset="0"/>
                </a:rPr>
                <a:t>Performing Response Tasks</a:t>
              </a:r>
            </a:p>
          </p:txBody>
        </p:sp>
      </p:grpSp>
      <p:grpSp>
        <p:nvGrpSpPr>
          <p:cNvPr id="16" name="Group 47"/>
          <p:cNvGrpSpPr>
            <a:grpSpLocks/>
          </p:cNvGrpSpPr>
          <p:nvPr/>
        </p:nvGrpSpPr>
        <p:grpSpPr bwMode="auto">
          <a:xfrm>
            <a:off x="5232400" y="1287464"/>
            <a:ext cx="3714750" cy="782637"/>
            <a:chOff x="3707609" y="1287632"/>
            <a:chExt cx="3714752" cy="783193"/>
          </a:xfrm>
        </p:grpSpPr>
        <p:sp>
          <p:nvSpPr>
            <p:cNvPr id="17" name="Diamond 16"/>
            <p:cNvSpPr/>
            <p:nvPr/>
          </p:nvSpPr>
          <p:spPr>
            <a:xfrm>
              <a:off x="3707609" y="1287632"/>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extBox 49"/>
            <p:cNvSpPr txBox="1">
              <a:spLocks noChangeArrowheads="1"/>
            </p:cNvSpPr>
            <p:nvPr/>
          </p:nvSpPr>
          <p:spPr bwMode="auto">
            <a:xfrm>
              <a:off x="4193386" y="1479174"/>
              <a:ext cx="2743198" cy="400110"/>
            </a:xfrm>
            <a:prstGeom prst="rect">
              <a:avLst/>
            </a:prstGeom>
            <a:noFill/>
            <a:ln w="9525">
              <a:noFill/>
              <a:miter lim="800000"/>
              <a:headEnd/>
              <a:tailEnd/>
            </a:ln>
          </p:spPr>
          <p:txBody>
            <a:bodyPr>
              <a:spAutoFit/>
            </a:bodyPr>
            <a:lstStyle/>
            <a:p>
              <a:pPr algn="ctr"/>
              <a:r>
                <a:rPr lang="en-US" sz="2000" b="1">
                  <a:latin typeface="Calibri" pitchFamily="34" charset="0"/>
                </a:rPr>
                <a:t>Decision to Participate</a:t>
              </a:r>
            </a:p>
          </p:txBody>
        </p:sp>
      </p:grpSp>
      <p:sp>
        <p:nvSpPr>
          <p:cNvPr id="19" name="Down Arrow 18"/>
          <p:cNvSpPr/>
          <p:nvPr/>
        </p:nvSpPr>
        <p:spPr>
          <a:xfrm>
            <a:off x="6680198" y="542103"/>
            <a:ext cx="669925" cy="27146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0000"/>
              </a:solidFill>
            </a:endParaRPr>
          </a:p>
        </p:txBody>
      </p:sp>
      <p:cxnSp>
        <p:nvCxnSpPr>
          <p:cNvPr id="20" name="Elbow Connector 19"/>
          <p:cNvCxnSpPr/>
          <p:nvPr/>
        </p:nvCxnSpPr>
        <p:spPr>
          <a:xfrm flipH="1" flipV="1">
            <a:off x="8905876" y="1687513"/>
            <a:ext cx="80963" cy="1574800"/>
          </a:xfrm>
          <a:prstGeom prst="bentConnector3">
            <a:avLst>
              <a:gd name="adj1" fmla="val -782666"/>
            </a:avLst>
          </a:prstGeom>
          <a:ln w="101600">
            <a:solidFill>
              <a:schemeClr val="accent1">
                <a:lumMod val="75000"/>
              </a:schemeClr>
            </a:solidFill>
            <a:tailEnd type="triangle" w="lg" len="med"/>
          </a:ln>
        </p:spPr>
        <p:style>
          <a:lnRef idx="2">
            <a:schemeClr val="accent1"/>
          </a:lnRef>
          <a:fillRef idx="0">
            <a:schemeClr val="accent1"/>
          </a:fillRef>
          <a:effectRef idx="1">
            <a:schemeClr val="accent1"/>
          </a:effectRef>
          <a:fontRef idx="minor">
            <a:schemeClr val="tx1"/>
          </a:fontRef>
        </p:style>
      </p:cxnSp>
      <p:grpSp>
        <p:nvGrpSpPr>
          <p:cNvPr id="21" name="Group 20"/>
          <p:cNvGrpSpPr>
            <a:grpSpLocks/>
          </p:cNvGrpSpPr>
          <p:nvPr/>
        </p:nvGrpSpPr>
        <p:grpSpPr bwMode="auto">
          <a:xfrm>
            <a:off x="6343650" y="4984748"/>
            <a:ext cx="1625600" cy="400110"/>
            <a:chOff x="4577318" y="5268862"/>
            <a:chExt cx="1625281" cy="531974"/>
          </a:xfrm>
        </p:grpSpPr>
        <p:sp>
          <p:nvSpPr>
            <p:cNvPr id="22" name="Rectangle 21"/>
            <p:cNvSpPr/>
            <p:nvPr/>
          </p:nvSpPr>
          <p:spPr>
            <a:xfrm>
              <a:off x="4577318" y="5268862"/>
              <a:ext cx="1625281" cy="5318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7"/>
            <p:cNvSpPr txBox="1">
              <a:spLocks noChangeArrowheads="1"/>
            </p:cNvSpPr>
            <p:nvPr/>
          </p:nvSpPr>
          <p:spPr bwMode="auto">
            <a:xfrm>
              <a:off x="4709075" y="5268862"/>
              <a:ext cx="1361768" cy="531974"/>
            </a:xfrm>
            <a:prstGeom prst="rect">
              <a:avLst/>
            </a:prstGeom>
            <a:noFill/>
            <a:ln w="9525">
              <a:noFill/>
              <a:miter lim="800000"/>
              <a:headEnd/>
              <a:tailEnd/>
            </a:ln>
          </p:spPr>
          <p:txBody>
            <a:bodyPr>
              <a:spAutoFit/>
            </a:bodyPr>
            <a:lstStyle/>
            <a:p>
              <a:pPr algn="ctr"/>
              <a:r>
                <a:rPr lang="en-US" sz="2000" b="1">
                  <a:latin typeface="Calibri" pitchFamily="34" charset="0"/>
                </a:rPr>
                <a:t>Response</a:t>
              </a:r>
            </a:p>
          </p:txBody>
        </p:sp>
      </p:grpSp>
      <p:sp>
        <p:nvSpPr>
          <p:cNvPr id="24" name="Down Arrow 23"/>
          <p:cNvSpPr/>
          <p:nvPr/>
        </p:nvSpPr>
        <p:spPr>
          <a:xfrm>
            <a:off x="6753226" y="3616326"/>
            <a:ext cx="671513" cy="27146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Down Arrow 24"/>
          <p:cNvSpPr/>
          <p:nvPr/>
        </p:nvSpPr>
        <p:spPr>
          <a:xfrm>
            <a:off x="6821489" y="4684713"/>
            <a:ext cx="669925" cy="27146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Elbow Connector 25"/>
          <p:cNvCxnSpPr/>
          <p:nvPr/>
        </p:nvCxnSpPr>
        <p:spPr>
          <a:xfrm rot="10800000">
            <a:off x="3146426" y="4800601"/>
            <a:ext cx="3197225" cy="384175"/>
          </a:xfrm>
          <a:prstGeom prst="bentConnector2">
            <a:avLst/>
          </a:prstGeom>
          <a:ln w="101600">
            <a:solidFill>
              <a:schemeClr val="accent6">
                <a:lumMod val="75000"/>
              </a:schemeClr>
            </a:solidFill>
            <a:tailEnd type="triangle" w="lg" len="sm"/>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27" name="Group 26"/>
          <p:cNvGrpSpPr>
            <a:grpSpLocks/>
          </p:cNvGrpSpPr>
          <p:nvPr/>
        </p:nvGrpSpPr>
        <p:grpSpPr bwMode="auto">
          <a:xfrm>
            <a:off x="5299075" y="3906839"/>
            <a:ext cx="3714750" cy="782637"/>
            <a:chOff x="3775470" y="3906181"/>
            <a:chExt cx="3714752" cy="783193"/>
          </a:xfrm>
        </p:grpSpPr>
        <p:sp>
          <p:nvSpPr>
            <p:cNvPr id="28" name="Diamond 27"/>
            <p:cNvSpPr/>
            <p:nvPr/>
          </p:nvSpPr>
          <p:spPr>
            <a:xfrm>
              <a:off x="3775470" y="3906181"/>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TextBox 33"/>
            <p:cNvSpPr txBox="1">
              <a:spLocks noChangeArrowheads="1"/>
            </p:cNvSpPr>
            <p:nvPr/>
          </p:nvSpPr>
          <p:spPr bwMode="auto">
            <a:xfrm>
              <a:off x="4207667" y="4097722"/>
              <a:ext cx="2993231" cy="400110"/>
            </a:xfrm>
            <a:prstGeom prst="rect">
              <a:avLst/>
            </a:prstGeom>
            <a:noFill/>
            <a:ln w="9525">
              <a:noFill/>
              <a:miter lim="800000"/>
              <a:headEnd/>
              <a:tailEnd/>
            </a:ln>
          </p:spPr>
          <p:txBody>
            <a:bodyPr>
              <a:spAutoFit/>
            </a:bodyPr>
            <a:lstStyle/>
            <a:p>
              <a:pPr algn="ctr"/>
              <a:r>
                <a:rPr lang="en-US" sz="2000" b="1">
                  <a:latin typeface="Calibri" pitchFamily="34" charset="0"/>
                </a:rPr>
                <a:t>Release of Questionnaire</a:t>
              </a:r>
            </a:p>
          </p:txBody>
        </p:sp>
      </p:grpSp>
      <p:sp>
        <p:nvSpPr>
          <p:cNvPr id="30" name="Down Arrow 29"/>
          <p:cNvSpPr/>
          <p:nvPr/>
        </p:nvSpPr>
        <p:spPr>
          <a:xfrm>
            <a:off x="6724651" y="2111376"/>
            <a:ext cx="669925" cy="27146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Footer Placeholder 30">
            <a:extLst>
              <a:ext uri="{FF2B5EF4-FFF2-40B4-BE49-F238E27FC236}">
                <a16:creationId xmlns:a16="http://schemas.microsoft.com/office/drawing/2014/main" id="{C3743AC0-1C25-3CD7-29E1-323E739C551E}"/>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717655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31</a:t>
            </a:fld>
            <a:endParaRPr lang="en-US"/>
          </a:p>
        </p:txBody>
      </p:sp>
      <p:sp>
        <p:nvSpPr>
          <p:cNvPr id="4" name="Rectangle 3"/>
          <p:cNvSpPr/>
          <p:nvPr/>
        </p:nvSpPr>
        <p:spPr>
          <a:xfrm>
            <a:off x="1792289" y="193675"/>
            <a:ext cx="8467725" cy="5321300"/>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 name="Straight Connector 4"/>
          <p:cNvCxnSpPr/>
          <p:nvPr/>
        </p:nvCxnSpPr>
        <p:spPr>
          <a:xfrm>
            <a:off x="4495800" y="814388"/>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970464" y="193676"/>
            <a:ext cx="4371975" cy="461963"/>
          </a:xfrm>
          <a:prstGeom prst="rect">
            <a:avLst/>
          </a:prstGeom>
          <a:noFill/>
        </p:spPr>
        <p:txBody>
          <a:bodyPr>
            <a:spAutoFit/>
          </a:bodyPr>
          <a:lstStyle/>
          <a:p>
            <a:pPr algn="ctr">
              <a:defRPr/>
            </a:pPr>
            <a:r>
              <a:rPr lang="en-US" sz="2400" b="1" cap="small"/>
              <a:t>External Environment</a:t>
            </a:r>
          </a:p>
        </p:txBody>
      </p:sp>
      <p:sp>
        <p:nvSpPr>
          <p:cNvPr id="7" name="Rectangle 6"/>
          <p:cNvSpPr/>
          <p:nvPr/>
        </p:nvSpPr>
        <p:spPr>
          <a:xfrm>
            <a:off x="1981200" y="814388"/>
            <a:ext cx="2330450"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2000250" y="957263"/>
            <a:ext cx="2311400" cy="830262"/>
          </a:xfrm>
          <a:prstGeom prst="rect">
            <a:avLst/>
          </a:prstGeom>
          <a:noFill/>
        </p:spPr>
        <p:txBody>
          <a:bodyPr>
            <a:spAutoFit/>
          </a:bodyPr>
          <a:lstStyle/>
          <a:p>
            <a:pPr algn="ctr">
              <a:defRPr/>
            </a:pPr>
            <a:r>
              <a:rPr lang="en-US" sz="2400" b="1" cap="small" dirty="0"/>
              <a:t>Survey Organization</a:t>
            </a:r>
          </a:p>
        </p:txBody>
      </p:sp>
      <p:sp>
        <p:nvSpPr>
          <p:cNvPr id="9" name="Rectangle 8"/>
          <p:cNvSpPr/>
          <p:nvPr/>
        </p:nvSpPr>
        <p:spPr>
          <a:xfrm>
            <a:off x="4752976" y="865188"/>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5156201" y="814388"/>
            <a:ext cx="4143375" cy="461962"/>
          </a:xfrm>
          <a:prstGeom prst="rect">
            <a:avLst/>
          </a:prstGeom>
          <a:noFill/>
        </p:spPr>
        <p:txBody>
          <a:bodyPr>
            <a:spAutoFit/>
          </a:bodyPr>
          <a:lstStyle/>
          <a:p>
            <a:pPr algn="ctr">
              <a:defRPr/>
            </a:pPr>
            <a:r>
              <a:rPr lang="en-US" sz="2400" b="1" cap="small"/>
              <a:t>Business / Management</a:t>
            </a:r>
          </a:p>
        </p:txBody>
      </p:sp>
      <p:grpSp>
        <p:nvGrpSpPr>
          <p:cNvPr id="11" name="Group 10"/>
          <p:cNvGrpSpPr>
            <a:grpSpLocks/>
          </p:cNvGrpSpPr>
          <p:nvPr/>
        </p:nvGrpSpPr>
        <p:grpSpPr bwMode="auto">
          <a:xfrm>
            <a:off x="5028406" y="2366626"/>
            <a:ext cx="4330700" cy="1617546"/>
            <a:chOff x="3479005" y="2395227"/>
            <a:chExt cx="4329117" cy="1442398"/>
          </a:xfrm>
          <a:solidFill>
            <a:schemeClr val="accent4">
              <a:lumMod val="40000"/>
              <a:lumOff val="60000"/>
            </a:schemeClr>
          </a:solidFill>
        </p:grpSpPr>
        <p:sp>
          <p:nvSpPr>
            <p:cNvPr id="12" name="Rectangle 11"/>
            <p:cNvSpPr/>
            <p:nvPr/>
          </p:nvSpPr>
          <p:spPr>
            <a:xfrm>
              <a:off x="3479005" y="2417462"/>
              <a:ext cx="4329117" cy="1420163"/>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3479005" y="2395227"/>
              <a:ext cx="4329117" cy="462195"/>
            </a:xfrm>
            <a:prstGeom prst="rect">
              <a:avLst/>
            </a:prstGeom>
            <a:grpFill/>
          </p:spPr>
          <p:txBody>
            <a:bodyPr>
              <a:spAutoFit/>
            </a:bodyPr>
            <a:lstStyle/>
            <a:p>
              <a:pPr algn="ctr">
                <a:defRPr/>
              </a:pPr>
              <a:r>
                <a:rPr lang="en-US" sz="2400" b="1" cap="small"/>
                <a:t>Employee / Respondent</a:t>
              </a:r>
            </a:p>
          </p:txBody>
        </p:sp>
        <p:grpSp>
          <p:nvGrpSpPr>
            <p:cNvPr id="14" name="Group 36"/>
            <p:cNvGrpSpPr>
              <a:grpSpLocks/>
            </p:cNvGrpSpPr>
            <p:nvPr/>
          </p:nvGrpSpPr>
          <p:grpSpPr bwMode="auto">
            <a:xfrm>
              <a:off x="3645576" y="2727552"/>
              <a:ext cx="3818129" cy="1011095"/>
              <a:chOff x="8472219" y="2767465"/>
              <a:chExt cx="3715282" cy="1011095"/>
            </a:xfrm>
            <a:grpFill/>
          </p:grpSpPr>
          <p:sp>
            <p:nvSpPr>
              <p:cNvPr id="15" name="Diamond 14"/>
              <p:cNvSpPr/>
              <p:nvPr/>
            </p:nvSpPr>
            <p:spPr>
              <a:xfrm>
                <a:off x="8472219" y="2767465"/>
                <a:ext cx="3715282" cy="1011095"/>
              </a:xfrm>
              <a:prstGeom prst="diamond">
                <a:avLst/>
              </a:prstGeom>
              <a:grp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46"/>
              <p:cNvSpPr txBox="1">
                <a:spLocks noChangeArrowheads="1"/>
              </p:cNvSpPr>
              <p:nvPr/>
            </p:nvSpPr>
            <p:spPr bwMode="auto">
              <a:xfrm>
                <a:off x="8803550" y="2906589"/>
                <a:ext cx="3186112" cy="675148"/>
              </a:xfrm>
              <a:prstGeom prst="rect">
                <a:avLst/>
              </a:prstGeom>
              <a:noFill/>
              <a:ln w="9525">
                <a:noFill/>
                <a:miter lim="800000"/>
                <a:headEnd/>
                <a:tailEnd/>
              </a:ln>
            </p:spPr>
            <p:txBody>
              <a:bodyPr>
                <a:spAutoFit/>
              </a:bodyPr>
              <a:lstStyle/>
              <a:p>
                <a:pPr algn="ctr">
                  <a:lnSpc>
                    <a:spcPct val="90000"/>
                  </a:lnSpc>
                </a:pPr>
                <a:r>
                  <a:rPr lang="en-US" sz="2400" b="1" dirty="0">
                    <a:solidFill>
                      <a:srgbClr val="FF0000"/>
                    </a:solidFill>
                    <a:effectLst>
                      <a:outerShdw blurRad="38100" dist="38100" dir="2700000" algn="tl">
                        <a:srgbClr val="000000">
                          <a:alpha val="43137"/>
                        </a:srgbClr>
                      </a:outerShdw>
                    </a:effectLst>
                    <a:latin typeface="Calibri" pitchFamily="34" charset="0"/>
                  </a:rPr>
                  <a:t>Performing</a:t>
                </a:r>
              </a:p>
              <a:p>
                <a:pPr algn="ctr">
                  <a:lnSpc>
                    <a:spcPct val="90000"/>
                  </a:lnSpc>
                </a:pPr>
                <a:r>
                  <a:rPr lang="en-US" sz="2400" b="1" dirty="0">
                    <a:solidFill>
                      <a:srgbClr val="FF0000"/>
                    </a:solidFill>
                    <a:effectLst>
                      <a:outerShdw blurRad="38100" dist="38100" dir="2700000" algn="tl">
                        <a:srgbClr val="000000">
                          <a:alpha val="43137"/>
                        </a:srgbClr>
                      </a:outerShdw>
                    </a:effectLst>
                    <a:latin typeface="Calibri" pitchFamily="34" charset="0"/>
                  </a:rPr>
                  <a:t> Response Tasks</a:t>
                </a:r>
              </a:p>
            </p:txBody>
          </p:sp>
        </p:grpSp>
      </p:grpSp>
      <p:sp>
        <p:nvSpPr>
          <p:cNvPr id="18" name="Footer Placeholder 17">
            <a:extLst>
              <a:ext uri="{FF2B5EF4-FFF2-40B4-BE49-F238E27FC236}">
                <a16:creationId xmlns:a16="http://schemas.microsoft.com/office/drawing/2014/main" id="{09A521E8-02FA-FBEA-4BC9-9AC89CE93BB9}"/>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517184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32</a:t>
            </a:fld>
            <a:endParaRPr lang="en-US"/>
          </a:p>
        </p:txBody>
      </p:sp>
      <p:sp>
        <p:nvSpPr>
          <p:cNvPr id="4" name="Title 1"/>
          <p:cNvSpPr txBox="1">
            <a:spLocks/>
          </p:cNvSpPr>
          <p:nvPr/>
        </p:nvSpPr>
        <p:spPr>
          <a:xfrm>
            <a:off x="1981200" y="274638"/>
            <a:ext cx="8229600" cy="944562"/>
          </a:xfrm>
          <a:prstGeom prst="rect">
            <a:avLst/>
          </a:prstGeom>
        </p:spPr>
        <p:txBody>
          <a:bodyPr rtlCol="0">
            <a:normAutofit fontScale="900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r>
              <a:rPr lang="en-US" sz="4000"/>
              <a:t>Performing Response Tasks </a:t>
            </a:r>
            <a:br>
              <a:rPr lang="en-US"/>
            </a:br>
            <a:r>
              <a:rPr lang="en-US" sz="2000" err="1"/>
              <a:t>Sudman</a:t>
            </a:r>
            <a:r>
              <a:rPr lang="en-US" sz="2000"/>
              <a:t> et al. (2000) / </a:t>
            </a:r>
            <a:r>
              <a:rPr lang="en-US" sz="2000" kern="0" err="1"/>
              <a:t>Willimack</a:t>
            </a:r>
            <a:r>
              <a:rPr lang="en-US" sz="2000" kern="0"/>
              <a:t> &amp; Nichols (2010); </a:t>
            </a:r>
            <a:r>
              <a:rPr lang="en-US" sz="2000" err="1"/>
              <a:t>Bavdaz</a:t>
            </a:r>
            <a:r>
              <a:rPr lang="en-US" sz="2000"/>
              <a:t> (2007, 2010)</a:t>
            </a:r>
          </a:p>
        </p:txBody>
      </p:sp>
      <p:sp>
        <p:nvSpPr>
          <p:cNvPr id="5" name="Content Placeholder 2"/>
          <p:cNvSpPr txBox="1">
            <a:spLocks/>
          </p:cNvSpPr>
          <p:nvPr/>
        </p:nvSpPr>
        <p:spPr>
          <a:xfrm>
            <a:off x="1981200" y="1371601"/>
            <a:ext cx="8229600"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a:t>Record formation &amp; encoding</a:t>
            </a:r>
          </a:p>
          <a:p>
            <a:pPr marL="514350" indent="-514350">
              <a:buFont typeface="+mj-lt"/>
              <a:buAutoNum type="arabicParenR"/>
              <a:defRPr/>
            </a:pPr>
            <a:r>
              <a:rPr lang="en-US"/>
              <a:t>Organizing response tasks</a:t>
            </a:r>
          </a:p>
          <a:p>
            <a:pPr marL="914400" lvl="1" indent="-514350">
              <a:buFont typeface="+mj-lt"/>
              <a:buAutoNum type="alphaLcParenR"/>
              <a:defRPr/>
            </a:pPr>
            <a:r>
              <a:rPr lang="en-US"/>
              <a:t>Respondent selection</a:t>
            </a:r>
          </a:p>
          <a:p>
            <a:pPr marL="914400" lvl="1" indent="-514350">
              <a:buFont typeface="+mj-lt"/>
              <a:buAutoNum type="alphaLcParenR"/>
              <a:defRPr/>
            </a:pPr>
            <a:r>
              <a:rPr lang="en-US"/>
              <a:t>Scheduling</a:t>
            </a:r>
          </a:p>
          <a:p>
            <a:pPr marL="914400" lvl="1" indent="-514350">
              <a:buFont typeface="+mj-lt"/>
              <a:buAutoNum type="alphaLcParenR"/>
              <a:defRPr/>
            </a:pPr>
            <a:r>
              <a:rPr lang="en-US"/>
              <a:t>Prioritizing &amp; motivation</a:t>
            </a:r>
          </a:p>
          <a:p>
            <a:pPr marL="514350" indent="-514350">
              <a:buFont typeface="+mj-lt"/>
              <a:buAutoNum type="arabicParenR"/>
              <a:defRPr/>
            </a:pPr>
            <a:r>
              <a:rPr lang="en-US"/>
              <a:t>Comprehension</a:t>
            </a:r>
          </a:p>
          <a:p>
            <a:pPr marL="514350" indent="-514350">
              <a:buFont typeface="+mj-lt"/>
              <a:buAutoNum type="arabicParenR"/>
              <a:defRPr/>
            </a:pPr>
            <a:r>
              <a:rPr lang="en-US"/>
              <a:t>Retrieval</a:t>
            </a:r>
          </a:p>
          <a:p>
            <a:pPr marL="514350" indent="-514350">
              <a:buFont typeface="+mj-lt"/>
              <a:buAutoNum type="arabicParenR"/>
              <a:defRPr/>
            </a:pPr>
            <a:r>
              <a:rPr lang="en-US"/>
              <a:t>Judgment</a:t>
            </a:r>
          </a:p>
          <a:p>
            <a:pPr marL="514350" indent="-514350">
              <a:buFont typeface="+mj-lt"/>
              <a:buAutoNum type="arabicParenR"/>
              <a:defRPr/>
            </a:pPr>
            <a:r>
              <a:rPr lang="en-US"/>
              <a:t>Communication</a:t>
            </a:r>
          </a:p>
          <a:p>
            <a:pPr marL="514350" indent="-514350">
              <a:buFont typeface="+mj-lt"/>
              <a:buAutoNum type="arabicParenR"/>
              <a:defRPr/>
            </a:pPr>
            <a:r>
              <a:rPr lang="en-US"/>
              <a:t>Releasing the data</a:t>
            </a:r>
          </a:p>
        </p:txBody>
      </p:sp>
      <p:sp>
        <p:nvSpPr>
          <p:cNvPr id="6" name="Footer Placeholder 5">
            <a:extLst>
              <a:ext uri="{FF2B5EF4-FFF2-40B4-BE49-F238E27FC236}">
                <a16:creationId xmlns:a16="http://schemas.microsoft.com/office/drawing/2014/main" id="{5BD34859-7B46-A0B7-0316-D316D9AF8DCD}"/>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47909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33</a:t>
            </a:fld>
            <a:endParaRPr lang="en-US"/>
          </a:p>
        </p:txBody>
      </p:sp>
      <p:sp>
        <p:nvSpPr>
          <p:cNvPr id="4" name="Title 1"/>
          <p:cNvSpPr txBox="1">
            <a:spLocks/>
          </p:cNvSpPr>
          <p:nvPr/>
        </p:nvSpPr>
        <p:spPr>
          <a:xfrm>
            <a:off x="1981200" y="0"/>
            <a:ext cx="8229600" cy="1417638"/>
          </a:xfrm>
          <a:prstGeom prst="rect">
            <a:avLst/>
          </a:prstGeom>
        </p:spPr>
        <p:txBody>
          <a:bodyPr rtlCol="0">
            <a:normAutofit fontScale="975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r>
              <a:rPr lang="en-US" sz="2500"/>
              <a:t>Performing Response Tasks:</a:t>
            </a:r>
            <a:br>
              <a:rPr lang="en-US" sz="2500"/>
            </a:br>
            <a:r>
              <a:rPr lang="en-US" sz="3700"/>
              <a:t>Personal Cognitive Steps</a:t>
            </a:r>
            <a:br>
              <a:rPr lang="en-US" sz="4100"/>
            </a:br>
            <a:r>
              <a:rPr lang="en-US" sz="2200" b="0"/>
              <a:t>(</a:t>
            </a:r>
            <a:r>
              <a:rPr lang="en-US" sz="2200" b="0" err="1"/>
              <a:t>Tourangeau</a:t>
            </a:r>
            <a:r>
              <a:rPr lang="en-US" sz="2200" b="0"/>
              <a:t>, 1984)</a:t>
            </a:r>
          </a:p>
        </p:txBody>
      </p:sp>
      <p:sp>
        <p:nvSpPr>
          <p:cNvPr id="5" name="Content Placeholder 2"/>
          <p:cNvSpPr txBox="1">
            <a:spLocks/>
          </p:cNvSpPr>
          <p:nvPr/>
        </p:nvSpPr>
        <p:spPr>
          <a:xfrm>
            <a:off x="1981200" y="1438421"/>
            <a:ext cx="8229600"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dirty="0">
                <a:solidFill>
                  <a:schemeClr val="bg1">
                    <a:lumMod val="65000"/>
                  </a:schemeClr>
                </a:solidFill>
              </a:rPr>
              <a:t>Record formation &amp; encoding</a:t>
            </a:r>
          </a:p>
          <a:p>
            <a:pPr marL="514350" indent="-514350">
              <a:buFont typeface="+mj-lt"/>
              <a:buAutoNum type="arabicParenR"/>
              <a:defRPr/>
            </a:pPr>
            <a:r>
              <a:rPr lang="en-US" dirty="0">
                <a:solidFill>
                  <a:schemeClr val="bg1">
                    <a:lumMod val="65000"/>
                  </a:schemeClr>
                </a:solidFill>
              </a:rPr>
              <a:t>Organizing response tasks</a:t>
            </a:r>
          </a:p>
          <a:p>
            <a:pPr marL="914400" lvl="1" indent="-514350">
              <a:buFont typeface="+mj-lt"/>
              <a:buAutoNum type="alphaLcParenR"/>
              <a:defRPr/>
            </a:pPr>
            <a:r>
              <a:rPr lang="en-US" dirty="0">
                <a:solidFill>
                  <a:schemeClr val="bg1">
                    <a:lumMod val="65000"/>
                  </a:schemeClr>
                </a:solidFill>
              </a:rPr>
              <a:t>Respondent selection</a:t>
            </a:r>
          </a:p>
          <a:p>
            <a:pPr marL="914400" lvl="1" indent="-514350">
              <a:buFont typeface="+mj-lt"/>
              <a:buAutoNum type="alphaLcParenR"/>
              <a:defRPr/>
            </a:pPr>
            <a:r>
              <a:rPr lang="en-US" dirty="0">
                <a:solidFill>
                  <a:schemeClr val="bg1">
                    <a:lumMod val="65000"/>
                  </a:schemeClr>
                </a:solidFill>
              </a:rPr>
              <a:t>Scheduling</a:t>
            </a:r>
          </a:p>
          <a:p>
            <a:pPr marL="914400" lvl="1" indent="-514350">
              <a:buFont typeface="+mj-lt"/>
              <a:buAutoNum type="alphaLcParenR"/>
              <a:defRPr/>
            </a:pPr>
            <a:r>
              <a:rPr lang="en-US" dirty="0">
                <a:solidFill>
                  <a:schemeClr val="bg1">
                    <a:lumMod val="65000"/>
                  </a:schemeClr>
                </a:solidFill>
              </a:rPr>
              <a:t>Prioritizing &amp; motivation</a:t>
            </a:r>
          </a:p>
          <a:p>
            <a:pPr marL="514350" indent="-514350">
              <a:buFont typeface="+mj-lt"/>
              <a:buAutoNum type="arabicParenR"/>
              <a:defRPr/>
            </a:pPr>
            <a:r>
              <a:rPr lang="en-US" b="1" dirty="0">
                <a:solidFill>
                  <a:srgbClr val="1C5696"/>
                </a:solidFill>
              </a:rPr>
              <a:t>Comprehension</a:t>
            </a:r>
          </a:p>
          <a:p>
            <a:pPr marL="514350" indent="-514350">
              <a:buFont typeface="+mj-lt"/>
              <a:buAutoNum type="arabicParenR"/>
              <a:defRPr/>
            </a:pPr>
            <a:r>
              <a:rPr lang="en-US" b="1" dirty="0">
                <a:solidFill>
                  <a:srgbClr val="1C5696"/>
                </a:solidFill>
              </a:rPr>
              <a:t>Retrieval</a:t>
            </a:r>
          </a:p>
          <a:p>
            <a:pPr marL="514350" indent="-514350">
              <a:buFont typeface="+mj-lt"/>
              <a:buAutoNum type="arabicParenR"/>
              <a:defRPr/>
            </a:pPr>
            <a:r>
              <a:rPr lang="en-US" b="1" dirty="0">
                <a:solidFill>
                  <a:srgbClr val="1C5696"/>
                </a:solidFill>
              </a:rPr>
              <a:t>Judgment</a:t>
            </a:r>
          </a:p>
          <a:p>
            <a:pPr marL="514350" indent="-514350">
              <a:buFont typeface="+mj-lt"/>
              <a:buAutoNum type="arabicParenR"/>
              <a:defRPr/>
            </a:pPr>
            <a:r>
              <a:rPr lang="en-US" b="1" dirty="0">
                <a:solidFill>
                  <a:srgbClr val="1C5696"/>
                </a:solidFill>
              </a:rPr>
              <a:t>Communication</a:t>
            </a:r>
          </a:p>
          <a:p>
            <a:pPr marL="514350" indent="-514350">
              <a:buFont typeface="+mj-lt"/>
              <a:buAutoNum type="arabicParenR"/>
              <a:defRPr/>
            </a:pPr>
            <a:r>
              <a:rPr lang="en-US" dirty="0">
                <a:solidFill>
                  <a:schemeClr val="bg1">
                    <a:lumMod val="65000"/>
                  </a:schemeClr>
                </a:solidFill>
              </a:rPr>
              <a:t>Releasing the data</a:t>
            </a:r>
          </a:p>
        </p:txBody>
      </p:sp>
      <p:sp>
        <p:nvSpPr>
          <p:cNvPr id="6" name="Footer Placeholder 5">
            <a:extLst>
              <a:ext uri="{FF2B5EF4-FFF2-40B4-BE49-F238E27FC236}">
                <a16:creationId xmlns:a16="http://schemas.microsoft.com/office/drawing/2014/main" id="{B67F4E75-5675-1BDB-1CF9-9C32163891E5}"/>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805792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34</a:t>
            </a:fld>
            <a:endParaRPr lang="en-US"/>
          </a:p>
        </p:txBody>
      </p:sp>
      <p:sp>
        <p:nvSpPr>
          <p:cNvPr id="4" name="Rectangle 2"/>
          <p:cNvSpPr txBox="1">
            <a:spLocks noChangeArrowheads="1"/>
          </p:cNvSpPr>
          <p:nvPr/>
        </p:nvSpPr>
        <p:spPr>
          <a:xfrm>
            <a:off x="2514600" y="457200"/>
            <a:ext cx="7772400" cy="11430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a:solidFill>
                  <a:schemeClr val="tx1"/>
                </a:solidFill>
              </a:rPr>
              <a:t>Comprehension</a:t>
            </a:r>
            <a:endParaRPr lang="en-US" i="1">
              <a:solidFill>
                <a:schemeClr val="tx1"/>
              </a:solidFill>
            </a:endParaRPr>
          </a:p>
        </p:txBody>
      </p:sp>
      <p:sp>
        <p:nvSpPr>
          <p:cNvPr id="5" name="Rectangle 3"/>
          <p:cNvSpPr txBox="1">
            <a:spLocks noChangeArrowheads="1"/>
          </p:cNvSpPr>
          <p:nvPr/>
        </p:nvSpPr>
        <p:spPr>
          <a:xfrm>
            <a:off x="1480457" y="1840647"/>
            <a:ext cx="7543800" cy="35052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Interpreting the form</a:t>
            </a:r>
          </a:p>
          <a:p>
            <a:pPr lvl="1"/>
            <a:r>
              <a:rPr lang="en-US" dirty="0"/>
              <a:t>E.g., mailing label = reporting unit</a:t>
            </a:r>
          </a:p>
          <a:p>
            <a:r>
              <a:rPr lang="en-US" dirty="0"/>
              <a:t>Understanding the data request</a:t>
            </a:r>
          </a:p>
          <a:p>
            <a:pPr lvl="1"/>
            <a:r>
              <a:rPr lang="en-US" dirty="0"/>
              <a:t>Types and levels of data requested</a:t>
            </a:r>
          </a:p>
          <a:p>
            <a:r>
              <a:rPr lang="en-US" dirty="0"/>
              <a:t>Interpreting the meaning of the questions</a:t>
            </a:r>
          </a:p>
          <a:p>
            <a:pPr lvl="1"/>
            <a:r>
              <a:rPr lang="en-US" dirty="0"/>
              <a:t>Language, terminology, jargon</a:t>
            </a:r>
          </a:p>
        </p:txBody>
      </p:sp>
      <p:pic>
        <p:nvPicPr>
          <p:cNvPr id="6" name="Picture 7" descr="C:\Program Files\Microsoft Office\Clipart\corpbas\j007911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3878" y="1295401"/>
            <a:ext cx="1759483" cy="270608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B23E88A4-9B4E-3853-A538-735C06A562A3}"/>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547583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0" y="304800"/>
            <a:ext cx="7772400" cy="8382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a:solidFill>
                  <a:schemeClr val="tx1"/>
                </a:solidFill>
              </a:rPr>
              <a:t>Retrieval</a:t>
            </a:r>
            <a:endParaRPr lang="en-US" sz="2400" i="1">
              <a:solidFill>
                <a:schemeClr val="tx1"/>
              </a:solidFill>
            </a:endParaRPr>
          </a:p>
        </p:txBody>
      </p:sp>
      <p:sp>
        <p:nvSpPr>
          <p:cNvPr id="3" name="Rectangle 3"/>
          <p:cNvSpPr txBox="1">
            <a:spLocks noChangeArrowheads="1"/>
          </p:cNvSpPr>
          <p:nvPr/>
        </p:nvSpPr>
        <p:spPr>
          <a:xfrm>
            <a:off x="1005683" y="1111624"/>
            <a:ext cx="8900317" cy="4831976"/>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Data sources</a:t>
            </a:r>
          </a:p>
          <a:p>
            <a:pPr lvl="1">
              <a:spcBef>
                <a:spcPts val="0"/>
              </a:spcBef>
            </a:pPr>
            <a:r>
              <a:rPr lang="en-US" dirty="0"/>
              <a:t>Personal knowledge from memory</a:t>
            </a:r>
          </a:p>
          <a:p>
            <a:pPr lvl="1">
              <a:spcBef>
                <a:spcPts val="0"/>
              </a:spcBef>
            </a:pPr>
            <a:r>
              <a:rPr lang="en-US" dirty="0"/>
              <a:t>Records</a:t>
            </a:r>
          </a:p>
          <a:p>
            <a:pPr lvl="1">
              <a:spcBef>
                <a:spcPts val="0"/>
              </a:spcBef>
            </a:pPr>
            <a:r>
              <a:rPr lang="en-US" dirty="0"/>
              <a:t>Knowledge of records</a:t>
            </a:r>
          </a:p>
          <a:p>
            <a:r>
              <a:rPr lang="en-US" dirty="0"/>
              <a:t>Retrieval incorporates –</a:t>
            </a:r>
          </a:p>
          <a:p>
            <a:pPr lvl="1">
              <a:spcBef>
                <a:spcPts val="0"/>
              </a:spcBef>
            </a:pPr>
            <a:r>
              <a:rPr lang="en-US" dirty="0"/>
              <a:t>Cognitive step – retrieval of knowledge of data sources</a:t>
            </a:r>
          </a:p>
          <a:p>
            <a:pPr lvl="1">
              <a:spcBef>
                <a:spcPts val="0"/>
              </a:spcBef>
            </a:pPr>
            <a:r>
              <a:rPr lang="en-US" dirty="0"/>
              <a:t>Access to records</a:t>
            </a:r>
          </a:p>
          <a:p>
            <a:pPr lvl="1">
              <a:spcBef>
                <a:spcPts val="0"/>
              </a:spcBef>
            </a:pPr>
            <a:r>
              <a:rPr lang="en-US" dirty="0"/>
              <a:t>Physical act of retrieving data</a:t>
            </a:r>
          </a:p>
          <a:p>
            <a:pPr lvl="2">
              <a:spcBef>
                <a:spcPts val="0"/>
              </a:spcBef>
            </a:pPr>
            <a:r>
              <a:rPr lang="en-US" dirty="0"/>
              <a:t>Extracting information from files</a:t>
            </a:r>
          </a:p>
          <a:p>
            <a:pPr lvl="2">
              <a:spcBef>
                <a:spcPts val="0"/>
              </a:spcBef>
            </a:pPr>
            <a:r>
              <a:rPr lang="en-US" dirty="0"/>
              <a:t>Consulting multiple sources</a:t>
            </a:r>
          </a:p>
          <a:p>
            <a:pPr lvl="2">
              <a:spcBef>
                <a:spcPts val="0"/>
              </a:spcBef>
            </a:pPr>
            <a:r>
              <a:rPr lang="en-US" dirty="0"/>
              <a:t>Compiling information</a:t>
            </a:r>
          </a:p>
        </p:txBody>
      </p:sp>
      <p:pic>
        <p:nvPicPr>
          <p:cNvPr id="4" name="Picture 4" descr="C:\Program Files\Microsoft Office\Clipart\standard\stddir3\pe0152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0599" y="3649662"/>
            <a:ext cx="2695575" cy="270668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212C905-FF40-4437-BDDD-7BDE312C732D}" type="slidenum">
              <a:rPr lang="en-US" smtClean="0"/>
              <a:pPr/>
              <a:t>35</a:t>
            </a:fld>
            <a:endParaRPr lang="en-US" dirty="0"/>
          </a:p>
        </p:txBody>
      </p:sp>
      <p:sp>
        <p:nvSpPr>
          <p:cNvPr id="8" name="Footer Placeholder 7">
            <a:extLst>
              <a:ext uri="{FF2B5EF4-FFF2-40B4-BE49-F238E27FC236}">
                <a16:creationId xmlns:a16="http://schemas.microsoft.com/office/drawing/2014/main" id="{43EE21BF-2611-A332-B689-51B8D078D8D7}"/>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73118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438400" y="152400"/>
            <a:ext cx="7772400" cy="7620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a:solidFill>
                  <a:schemeClr val="tx1"/>
                </a:solidFill>
              </a:rPr>
              <a:t>Judgment</a:t>
            </a:r>
            <a:endParaRPr lang="en-US" sz="2400" i="1">
              <a:solidFill>
                <a:schemeClr val="tx1"/>
              </a:solidFill>
            </a:endParaRPr>
          </a:p>
        </p:txBody>
      </p:sp>
      <p:sp>
        <p:nvSpPr>
          <p:cNvPr id="4" name="Rectangle 4"/>
          <p:cNvSpPr txBox="1">
            <a:spLocks noChangeArrowheads="1"/>
          </p:cNvSpPr>
          <p:nvPr/>
        </p:nvSpPr>
        <p:spPr>
          <a:xfrm>
            <a:off x="1191985" y="1246093"/>
            <a:ext cx="9192985" cy="415065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Judging the adequacy of the response</a:t>
            </a:r>
          </a:p>
          <a:p>
            <a:pPr lvl="1">
              <a:spcBef>
                <a:spcPts val="1200"/>
              </a:spcBef>
            </a:pPr>
            <a:r>
              <a:rPr lang="en-US" dirty="0"/>
              <a:t>Does the Respondent’s answer retrieved from records or memory </a:t>
            </a:r>
            <a:r>
              <a:rPr lang="en-US" b="1" dirty="0"/>
              <a:t>match</a:t>
            </a:r>
            <a:r>
              <a:rPr lang="en-US" dirty="0"/>
              <a:t> the data being requested?</a:t>
            </a:r>
          </a:p>
          <a:p>
            <a:pPr lvl="1">
              <a:spcBef>
                <a:spcPts val="1200"/>
              </a:spcBef>
            </a:pPr>
            <a:r>
              <a:rPr lang="en-US" dirty="0"/>
              <a:t>The Respondent doesn’t have the requested data in records.  How does the Respondent </a:t>
            </a:r>
            <a:r>
              <a:rPr lang="en-US" b="1" dirty="0"/>
              <a:t>estimate</a:t>
            </a:r>
            <a:r>
              <a:rPr lang="en-US" dirty="0"/>
              <a:t> that figure?</a:t>
            </a:r>
          </a:p>
          <a:p>
            <a:pPr lvl="1">
              <a:spcBef>
                <a:spcPts val="1200"/>
              </a:spcBef>
            </a:pPr>
            <a:r>
              <a:rPr lang="en-US" dirty="0"/>
              <a:t>The Respondent thinks, </a:t>
            </a:r>
          </a:p>
          <a:p>
            <a:pPr marL="914400" lvl="2" indent="0">
              <a:spcBef>
                <a:spcPts val="0"/>
              </a:spcBef>
              <a:buNone/>
            </a:pPr>
            <a:r>
              <a:rPr lang="en-US" sz="2800" dirty="0"/>
              <a:t>“My answer is good enough.”</a:t>
            </a:r>
          </a:p>
        </p:txBody>
      </p:sp>
      <p:grpSp>
        <p:nvGrpSpPr>
          <p:cNvPr id="6" name="Group 6"/>
          <p:cNvGrpSpPr>
            <a:grpSpLocks/>
          </p:cNvGrpSpPr>
          <p:nvPr/>
        </p:nvGrpSpPr>
        <p:grpSpPr bwMode="auto">
          <a:xfrm>
            <a:off x="8991600" y="4237037"/>
            <a:ext cx="2438400" cy="2119313"/>
            <a:chOff x="3936" y="2784"/>
            <a:chExt cx="1536" cy="1335"/>
          </a:xfrm>
        </p:grpSpPr>
        <p:pic>
          <p:nvPicPr>
            <p:cNvPr id="7" name="Picture 7" descr="C:\Program Files\Microsoft Office\Clipart\standard\stddir4\pe01962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6" y="2784"/>
              <a:ext cx="1536" cy="1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4752" y="3168"/>
              <a:ext cx="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sz="1200"/>
                <a:t>Business Survey</a:t>
              </a:r>
            </a:p>
          </p:txBody>
        </p:sp>
      </p:grpSp>
      <p:sp>
        <p:nvSpPr>
          <p:cNvPr id="2" name="Slide Number Placeholder 1"/>
          <p:cNvSpPr>
            <a:spLocks noGrp="1"/>
          </p:cNvSpPr>
          <p:nvPr>
            <p:ph type="sldNum" sz="quarter" idx="12"/>
          </p:nvPr>
        </p:nvSpPr>
        <p:spPr/>
        <p:txBody>
          <a:bodyPr/>
          <a:lstStyle/>
          <a:p>
            <a:fld id="{5212C905-FF40-4437-BDDD-7BDE312C732D}" type="slidenum">
              <a:rPr lang="en-US" smtClean="0"/>
              <a:pPr/>
              <a:t>36</a:t>
            </a:fld>
            <a:endParaRPr lang="en-US" dirty="0"/>
          </a:p>
        </p:txBody>
      </p:sp>
      <p:sp>
        <p:nvSpPr>
          <p:cNvPr id="9" name="Footer Placeholder 8">
            <a:extLst>
              <a:ext uri="{FF2B5EF4-FFF2-40B4-BE49-F238E27FC236}">
                <a16:creationId xmlns:a16="http://schemas.microsoft.com/office/drawing/2014/main" id="{75584FD3-E11C-604B-B12A-EB9AA0C3AB44}"/>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82325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511D6E05-265C-49B7-AD9D-9C52F4E9140B}" type="slidenum">
              <a:rPr lang="en-US" smtClean="0"/>
              <a:pPr/>
              <a:t>37</a:t>
            </a:fld>
            <a:endParaRPr lang="en-US" dirty="0"/>
          </a:p>
        </p:txBody>
      </p:sp>
      <p:sp>
        <p:nvSpPr>
          <p:cNvPr id="4" name="Title 5"/>
          <p:cNvSpPr txBox="1">
            <a:spLocks/>
          </p:cNvSpPr>
          <p:nvPr/>
        </p:nvSpPr>
        <p:spPr>
          <a:xfrm>
            <a:off x="1992313" y="115887"/>
            <a:ext cx="8229600" cy="1819854"/>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spcBef>
                <a:spcPts val="1200"/>
              </a:spcBef>
              <a:defRPr/>
            </a:pPr>
            <a:r>
              <a:rPr lang="en-US" sz="3600" dirty="0">
                <a:solidFill>
                  <a:schemeClr val="tx1"/>
                </a:solidFill>
              </a:rPr>
              <a:t>Retrieval + Judgment: </a:t>
            </a:r>
          </a:p>
          <a:p>
            <a:pPr>
              <a:spcBef>
                <a:spcPts val="1200"/>
              </a:spcBef>
              <a:defRPr/>
            </a:pPr>
            <a:r>
              <a:rPr lang="en-US" sz="3600" dirty="0">
                <a:solidFill>
                  <a:srgbClr val="FF0000"/>
                </a:solidFill>
              </a:rPr>
              <a:t>Requested Data ≠ Recorded Data</a:t>
            </a:r>
            <a:br>
              <a:rPr lang="en-US" sz="4000" dirty="0">
                <a:solidFill>
                  <a:schemeClr val="tx1"/>
                </a:solidFill>
              </a:rPr>
            </a:br>
            <a:r>
              <a:rPr lang="en-US" sz="2000" b="0" i="1" dirty="0" err="1">
                <a:solidFill>
                  <a:prstClr val="black"/>
                </a:solidFill>
                <a:latin typeface="Arial" charset="0"/>
                <a:ea typeface="+mn-ea"/>
                <a:cs typeface="Arial" charset="0"/>
              </a:rPr>
              <a:t>Bavdaz</a:t>
            </a:r>
            <a:r>
              <a:rPr lang="en-US" sz="2000" b="0" i="1" dirty="0">
                <a:solidFill>
                  <a:prstClr val="black"/>
                </a:solidFill>
                <a:latin typeface="Arial" charset="0"/>
                <a:ea typeface="+mn-ea"/>
                <a:cs typeface="Arial" charset="0"/>
              </a:rPr>
              <a:t> (2010)</a:t>
            </a:r>
            <a:endParaRPr lang="en-US" sz="2000" i="1"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935741"/>
            <a:ext cx="69850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68E2895B-0DED-7524-9B09-2C4375388B44}"/>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82487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511D6E05-265C-49B7-AD9D-9C52F4E9140B}" type="slidenum">
              <a:rPr lang="en-US" smtClean="0"/>
              <a:pPr/>
              <a:t>38</a:t>
            </a:fld>
            <a:endParaRPr lang="en-US" dirty="0"/>
          </a:p>
        </p:txBody>
      </p:sp>
      <p:sp>
        <p:nvSpPr>
          <p:cNvPr id="4" name="Rectangle 4"/>
          <p:cNvSpPr txBox="1">
            <a:spLocks noChangeArrowheads="1"/>
          </p:cNvSpPr>
          <p:nvPr/>
        </p:nvSpPr>
        <p:spPr>
          <a:xfrm>
            <a:off x="2044966" y="201588"/>
            <a:ext cx="8382000" cy="8382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GB" altLang="nb-NO" sz="4000" dirty="0">
                <a:solidFill>
                  <a:schemeClr val="tx1"/>
                </a:solidFill>
              </a:rPr>
              <a:t>Mismatch Problems</a:t>
            </a: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8141"/>
          <a:stretch>
            <a:fillRect/>
          </a:stretch>
        </p:blipFill>
        <p:spPr bwMode="auto">
          <a:xfrm>
            <a:off x="1765034" y="1035248"/>
            <a:ext cx="8913852" cy="467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09800" y="5715000"/>
            <a:ext cx="7640904" cy="369332"/>
          </a:xfrm>
          <a:prstGeom prst="rect">
            <a:avLst/>
          </a:prstGeom>
        </p:spPr>
        <p:txBody>
          <a:bodyPr wrap="square">
            <a:spAutoFit/>
          </a:bodyPr>
          <a:lstStyle/>
          <a:p>
            <a:pPr algn="ctr"/>
            <a:r>
              <a:rPr lang="en-US" i="1" dirty="0"/>
              <a:t>Adapted from </a:t>
            </a:r>
            <a:r>
              <a:rPr lang="en-US" i="1" dirty="0" err="1"/>
              <a:t>Bavdaz</a:t>
            </a:r>
            <a:r>
              <a:rPr lang="en-US" i="1" dirty="0"/>
              <a:t> (2010)</a:t>
            </a:r>
            <a:endParaRPr lang="en-US" dirty="0"/>
          </a:p>
        </p:txBody>
      </p:sp>
      <p:sp>
        <p:nvSpPr>
          <p:cNvPr id="8" name="TextBox 7">
            <a:extLst>
              <a:ext uri="{FF2B5EF4-FFF2-40B4-BE49-F238E27FC236}">
                <a16:creationId xmlns:a16="http://schemas.microsoft.com/office/drawing/2014/main" id="{76261DEC-9FF8-3EBF-D030-0742089DF5F4}"/>
              </a:ext>
            </a:extLst>
          </p:cNvPr>
          <p:cNvSpPr txBox="1"/>
          <p:nvPr/>
        </p:nvSpPr>
        <p:spPr>
          <a:xfrm>
            <a:off x="3815443" y="1642615"/>
            <a:ext cx="2280557" cy="461665"/>
          </a:xfrm>
          <a:prstGeom prst="rect">
            <a:avLst/>
          </a:prstGeom>
          <a:solidFill>
            <a:schemeClr val="bg1"/>
          </a:solidFill>
        </p:spPr>
        <p:txBody>
          <a:bodyPr wrap="square" rtlCol="0">
            <a:spAutoFit/>
          </a:bodyPr>
          <a:lstStyle/>
          <a:p>
            <a:r>
              <a:rPr lang="en-US" sz="2400" b="1" dirty="0"/>
              <a:t>Concept</a:t>
            </a:r>
            <a:r>
              <a:rPr lang="en-US" sz="2400" dirty="0"/>
              <a:t>      </a:t>
            </a:r>
            <a:r>
              <a:rPr lang="en-US" sz="2400" b="1" dirty="0"/>
              <a:t>Unit</a:t>
            </a:r>
            <a:r>
              <a:rPr lang="en-US" sz="2400" dirty="0"/>
              <a:t> </a:t>
            </a:r>
          </a:p>
        </p:txBody>
      </p:sp>
      <p:sp>
        <p:nvSpPr>
          <p:cNvPr id="10" name="TextBox 9">
            <a:extLst>
              <a:ext uri="{FF2B5EF4-FFF2-40B4-BE49-F238E27FC236}">
                <a16:creationId xmlns:a16="http://schemas.microsoft.com/office/drawing/2014/main" id="{F85B73F4-E5B3-10F0-9CEB-E993A4CAED7B}"/>
              </a:ext>
            </a:extLst>
          </p:cNvPr>
          <p:cNvSpPr txBox="1"/>
          <p:nvPr/>
        </p:nvSpPr>
        <p:spPr>
          <a:xfrm>
            <a:off x="6235966" y="1494882"/>
            <a:ext cx="1534886" cy="690638"/>
          </a:xfrm>
          <a:prstGeom prst="rect">
            <a:avLst/>
          </a:prstGeom>
          <a:solidFill>
            <a:schemeClr val="bg1"/>
          </a:solidFill>
        </p:spPr>
        <p:txBody>
          <a:bodyPr wrap="square" rtlCol="0">
            <a:spAutoFit/>
          </a:bodyPr>
          <a:lstStyle/>
          <a:p>
            <a:pPr algn="ctr">
              <a:lnSpc>
                <a:spcPct val="80000"/>
              </a:lnSpc>
            </a:pPr>
            <a:r>
              <a:rPr lang="en-US" sz="2400" b="1" dirty="0"/>
              <a:t>Reference Period</a:t>
            </a:r>
          </a:p>
        </p:txBody>
      </p:sp>
      <p:sp>
        <p:nvSpPr>
          <p:cNvPr id="11" name="Footer Placeholder 10">
            <a:extLst>
              <a:ext uri="{FF2B5EF4-FFF2-40B4-BE49-F238E27FC236}">
                <a16:creationId xmlns:a16="http://schemas.microsoft.com/office/drawing/2014/main" id="{6096023F-C28E-4979-3696-1AA8283120AC}"/>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855755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95500" y="304800"/>
            <a:ext cx="7772400" cy="958516"/>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a:solidFill>
                  <a:schemeClr val="tx1"/>
                </a:solidFill>
              </a:rPr>
              <a:t>Communication</a:t>
            </a:r>
            <a:endParaRPr lang="en-US" sz="2400" i="1">
              <a:solidFill>
                <a:schemeClr val="tx1"/>
              </a:solidFill>
            </a:endParaRPr>
          </a:p>
        </p:txBody>
      </p:sp>
      <p:sp>
        <p:nvSpPr>
          <p:cNvPr id="3" name="Rectangle 3"/>
          <p:cNvSpPr txBox="1">
            <a:spLocks noChangeArrowheads="1"/>
          </p:cNvSpPr>
          <p:nvPr/>
        </p:nvSpPr>
        <p:spPr>
          <a:xfrm>
            <a:off x="1290918" y="1263316"/>
            <a:ext cx="8043582" cy="25908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Reporting the response</a:t>
            </a:r>
          </a:p>
          <a:p>
            <a:pPr lvl="1"/>
            <a:r>
              <a:rPr lang="en-US" dirty="0"/>
              <a:t>The act of writing the data onto the form or entering the data into an electronic instrument.</a:t>
            </a:r>
          </a:p>
        </p:txBody>
      </p:sp>
      <p:pic>
        <p:nvPicPr>
          <p:cNvPr id="4" name="Picture 6" descr="C:\Documents and Settings\willi095\Application Data\Microsoft\Media Catalog\Downloaded Clips\cl0\BS01967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2720" y="3305692"/>
            <a:ext cx="2786063" cy="2459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Documents and Settings\willi095\Application Data\Microsoft\Media Catalog\Downloaded Clips\cl3e\j015697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508" y="3429000"/>
            <a:ext cx="2057400" cy="1976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C:\Documents and Settings\willi095\Application Data\Microsoft\Media Catalog\Downloaded Clips\cl0\SY00170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048000"/>
            <a:ext cx="4332798" cy="267888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5212C905-FF40-4437-BDDD-7BDE312C732D}" type="slidenum">
              <a:rPr lang="en-US" smtClean="0"/>
              <a:pPr/>
              <a:t>39</a:t>
            </a:fld>
            <a:endParaRPr lang="en-US" dirty="0"/>
          </a:p>
        </p:txBody>
      </p:sp>
      <p:sp>
        <p:nvSpPr>
          <p:cNvPr id="10" name="Footer Placeholder 9">
            <a:extLst>
              <a:ext uri="{FF2B5EF4-FFF2-40B4-BE49-F238E27FC236}">
                <a16:creationId xmlns:a16="http://schemas.microsoft.com/office/drawing/2014/main" id="{C2DD40BB-4D6B-9218-50DF-B189B3ADCA34}"/>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25717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34222" y="2766411"/>
            <a:ext cx="11957778" cy="2676283"/>
            <a:chOff x="0" y="0"/>
            <a:chExt cx="3818890" cy="854710"/>
          </a:xfrm>
        </p:grpSpPr>
        <p:sp>
          <p:nvSpPr>
            <p:cNvPr id="3" name="Freeform 3"/>
            <p:cNvSpPr/>
            <p:nvPr/>
          </p:nvSpPr>
          <p:spPr>
            <a:xfrm>
              <a:off x="-1270" y="0"/>
              <a:ext cx="3820160" cy="855980"/>
            </a:xfrm>
            <a:custGeom>
              <a:avLst/>
              <a:gdLst/>
              <a:ahLst/>
              <a:cxnLst/>
              <a:rect l="l" t="t" r="r" b="b"/>
              <a:pathLst>
                <a:path w="3820160" h="855980">
                  <a:moveTo>
                    <a:pt x="3392170" y="855980"/>
                  </a:moveTo>
                  <a:lnTo>
                    <a:pt x="427990" y="855980"/>
                  </a:lnTo>
                  <a:cubicBezTo>
                    <a:pt x="191770" y="855980"/>
                    <a:pt x="0" y="664210"/>
                    <a:pt x="0" y="427990"/>
                  </a:cubicBezTo>
                  <a:cubicBezTo>
                    <a:pt x="0" y="191770"/>
                    <a:pt x="191770" y="0"/>
                    <a:pt x="427990" y="0"/>
                  </a:cubicBezTo>
                  <a:lnTo>
                    <a:pt x="3392170" y="0"/>
                  </a:lnTo>
                  <a:cubicBezTo>
                    <a:pt x="3628390" y="0"/>
                    <a:pt x="3820160" y="191770"/>
                    <a:pt x="3820160" y="427990"/>
                  </a:cubicBezTo>
                  <a:cubicBezTo>
                    <a:pt x="3820160" y="664210"/>
                    <a:pt x="3628390" y="855980"/>
                    <a:pt x="3392170" y="855980"/>
                  </a:cubicBezTo>
                  <a:close/>
                </a:path>
              </a:pathLst>
            </a:custGeom>
            <a:solidFill>
              <a:srgbClr val="78BFAD"/>
            </a:solidFill>
          </p:spPr>
        </p:sp>
        <p:sp>
          <p:nvSpPr>
            <p:cNvPr id="4" name="Freeform 4"/>
            <p:cNvSpPr/>
            <p:nvPr/>
          </p:nvSpPr>
          <p:spPr>
            <a:xfrm>
              <a:off x="52930" y="59100"/>
              <a:ext cx="772980" cy="737780"/>
            </a:xfrm>
            <a:custGeom>
              <a:avLst/>
              <a:gdLst/>
              <a:ahLst/>
              <a:cxnLst/>
              <a:rect l="l" t="t" r="r" b="b"/>
              <a:pathLst>
                <a:path w="772980" h="737780">
                  <a:moveTo>
                    <a:pt x="386490" y="590"/>
                  </a:moveTo>
                  <a:cubicBezTo>
                    <a:pt x="254517" y="0"/>
                    <a:pt x="132315" y="70068"/>
                    <a:pt x="66157" y="184263"/>
                  </a:cubicBezTo>
                  <a:cubicBezTo>
                    <a:pt x="0" y="298458"/>
                    <a:pt x="0" y="439322"/>
                    <a:pt x="66157" y="553517"/>
                  </a:cubicBezTo>
                  <a:cubicBezTo>
                    <a:pt x="132315" y="667712"/>
                    <a:pt x="254517" y="737780"/>
                    <a:pt x="386490" y="737190"/>
                  </a:cubicBezTo>
                  <a:cubicBezTo>
                    <a:pt x="518463" y="737780"/>
                    <a:pt x="640665" y="667712"/>
                    <a:pt x="706823" y="553517"/>
                  </a:cubicBezTo>
                  <a:cubicBezTo>
                    <a:pt x="772980" y="439322"/>
                    <a:pt x="772980" y="298458"/>
                    <a:pt x="706823" y="184263"/>
                  </a:cubicBezTo>
                  <a:cubicBezTo>
                    <a:pt x="640665" y="70068"/>
                    <a:pt x="518463" y="0"/>
                    <a:pt x="386490" y="590"/>
                  </a:cubicBezTo>
                  <a:close/>
                </a:path>
              </a:pathLst>
            </a:custGeom>
            <a:blipFill>
              <a:blip r:embed="rId3"/>
              <a:stretch>
                <a:fillRect l="223" t="-5996" r="223" b="-31537"/>
              </a:stretch>
            </a:blipFill>
          </p:spPr>
        </p:sp>
      </p:grpSp>
      <p:sp>
        <p:nvSpPr>
          <p:cNvPr id="5" name="TextBox 5"/>
          <p:cNvSpPr txBox="1"/>
          <p:nvPr/>
        </p:nvSpPr>
        <p:spPr>
          <a:xfrm>
            <a:off x="308963" y="474810"/>
            <a:ext cx="10893101" cy="1181798"/>
          </a:xfrm>
          <a:prstGeom prst="rect">
            <a:avLst/>
          </a:prstGeom>
        </p:spPr>
        <p:txBody>
          <a:bodyPr lIns="0" tIns="0" rIns="0" bIns="0" rtlCol="0" anchor="t">
            <a:spAutoFit/>
          </a:bodyPr>
          <a:lstStyle/>
          <a:p>
            <a:pPr defTabSz="609630">
              <a:lnSpc>
                <a:spcPts val="10087"/>
              </a:lnSpc>
              <a:spcBef>
                <a:spcPct val="0"/>
              </a:spcBef>
            </a:pPr>
            <a:r>
              <a:rPr lang="en-US" sz="7204">
                <a:solidFill>
                  <a:srgbClr val="1F2D52"/>
                </a:solidFill>
                <a:latin typeface="Dunbar Low 2"/>
              </a:rPr>
              <a:t>TODAY'S PRESENTER</a:t>
            </a:r>
          </a:p>
        </p:txBody>
      </p:sp>
      <p:sp>
        <p:nvSpPr>
          <p:cNvPr id="6" name="TextBox 6"/>
          <p:cNvSpPr txBox="1"/>
          <p:nvPr/>
        </p:nvSpPr>
        <p:spPr>
          <a:xfrm>
            <a:off x="2820326" y="2945989"/>
            <a:ext cx="8381737" cy="1202637"/>
          </a:xfrm>
          <a:prstGeom prst="rect">
            <a:avLst/>
          </a:prstGeom>
        </p:spPr>
        <p:txBody>
          <a:bodyPr wrap="square" lIns="0" tIns="0" rIns="0" bIns="0" rtlCol="0" anchor="t">
            <a:spAutoFit/>
          </a:bodyPr>
          <a:lstStyle/>
          <a:p>
            <a:pPr algn="ctr" defTabSz="609630">
              <a:lnSpc>
                <a:spcPts val="10505"/>
              </a:lnSpc>
              <a:spcBef>
                <a:spcPct val="0"/>
              </a:spcBef>
            </a:pPr>
            <a:r>
              <a:rPr lang="en-US" sz="6600" dirty="0">
                <a:solidFill>
                  <a:srgbClr val="1F2D52"/>
                </a:solidFill>
                <a:latin typeface="Dunbar Low 2"/>
              </a:rPr>
              <a:t>Diane </a:t>
            </a:r>
            <a:r>
              <a:rPr lang="en-US" sz="6600" dirty="0" err="1">
                <a:solidFill>
                  <a:srgbClr val="1F2D52"/>
                </a:solidFill>
                <a:latin typeface="Dunbar Low 2"/>
              </a:rPr>
              <a:t>Willimack</a:t>
            </a:r>
            <a:endParaRPr lang="en-US" sz="6600" dirty="0">
              <a:solidFill>
                <a:srgbClr val="1F2D52"/>
              </a:solidFill>
              <a:latin typeface="Dunbar Low 2"/>
            </a:endParaRPr>
          </a:p>
        </p:txBody>
      </p:sp>
      <p:sp>
        <p:nvSpPr>
          <p:cNvPr id="7" name="TextBox 7"/>
          <p:cNvSpPr txBox="1"/>
          <p:nvPr/>
        </p:nvSpPr>
        <p:spPr>
          <a:xfrm>
            <a:off x="4208161" y="4307961"/>
            <a:ext cx="5606067" cy="397160"/>
          </a:xfrm>
          <a:prstGeom prst="rect">
            <a:avLst/>
          </a:prstGeom>
        </p:spPr>
        <p:txBody>
          <a:bodyPr lIns="0" tIns="0" rIns="0" bIns="0" rtlCol="0" anchor="t">
            <a:spAutoFit/>
          </a:bodyPr>
          <a:lstStyle/>
          <a:p>
            <a:pPr algn="r" defTabSz="609630">
              <a:lnSpc>
                <a:spcPts val="3360"/>
              </a:lnSpc>
              <a:spcBef>
                <a:spcPct val="0"/>
              </a:spcBef>
            </a:pPr>
            <a:r>
              <a:rPr lang="en-US" sz="2400" dirty="0">
                <a:solidFill>
                  <a:srgbClr val="1F2D52"/>
                </a:solidFill>
                <a:latin typeface="Dunbar Low 3"/>
              </a:rPr>
              <a:t>Survey Statistician at US Census Bureau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40</a:t>
            </a:fld>
            <a:endParaRPr lang="en-US"/>
          </a:p>
        </p:txBody>
      </p:sp>
      <p:sp>
        <p:nvSpPr>
          <p:cNvPr id="4" name="Title 1"/>
          <p:cNvSpPr txBox="1">
            <a:spLocks/>
          </p:cNvSpPr>
          <p:nvPr/>
        </p:nvSpPr>
        <p:spPr>
          <a:xfrm>
            <a:off x="1981200" y="152400"/>
            <a:ext cx="8229600" cy="1066800"/>
          </a:xfrm>
          <a:prstGeom prst="rect">
            <a:avLst/>
          </a:prstGeom>
        </p:spPr>
        <p:txBody>
          <a:bodyPr rtlCol="0">
            <a:normAutofit fontScale="975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r>
              <a:rPr lang="en-US" sz="2700" dirty="0"/>
              <a:t>Performing Response Tasks:</a:t>
            </a:r>
            <a:br>
              <a:rPr lang="en-US" sz="2700" dirty="0"/>
            </a:br>
            <a:r>
              <a:rPr lang="en-US" sz="3700" dirty="0"/>
              <a:t>Organizationally Determined </a:t>
            </a:r>
          </a:p>
        </p:txBody>
      </p:sp>
      <p:sp>
        <p:nvSpPr>
          <p:cNvPr id="5" name="Content Placeholder 2"/>
          <p:cNvSpPr txBox="1">
            <a:spLocks/>
          </p:cNvSpPr>
          <p:nvPr/>
        </p:nvSpPr>
        <p:spPr>
          <a:xfrm>
            <a:off x="2015837" y="1371601"/>
            <a:ext cx="9472613"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b="1">
                <a:solidFill>
                  <a:srgbClr val="1C5696"/>
                </a:solidFill>
              </a:rPr>
              <a:t>Record formation &amp; encoding</a:t>
            </a:r>
          </a:p>
          <a:p>
            <a:pPr marL="514350" indent="-514350">
              <a:buFont typeface="+mj-lt"/>
              <a:buAutoNum type="arabicParenR"/>
              <a:defRPr/>
            </a:pPr>
            <a:r>
              <a:rPr lang="en-US" b="1">
                <a:solidFill>
                  <a:srgbClr val="1C5696"/>
                </a:solidFill>
              </a:rPr>
              <a:t>Organizing response tasks</a:t>
            </a:r>
          </a:p>
          <a:p>
            <a:pPr marL="914400" lvl="1" indent="-514350">
              <a:buFont typeface="+mj-lt"/>
              <a:buAutoNum type="alphaLcParenR"/>
              <a:defRPr/>
            </a:pPr>
            <a:r>
              <a:rPr lang="en-US" b="1">
                <a:solidFill>
                  <a:srgbClr val="1C5696"/>
                </a:solidFill>
              </a:rPr>
              <a:t>Respondent selection</a:t>
            </a:r>
          </a:p>
          <a:p>
            <a:pPr marL="914400" lvl="1" indent="-514350">
              <a:buFont typeface="+mj-lt"/>
              <a:buAutoNum type="alphaLcParenR"/>
              <a:defRPr/>
            </a:pPr>
            <a:r>
              <a:rPr lang="en-US" b="1">
                <a:solidFill>
                  <a:srgbClr val="1C5696"/>
                </a:solidFill>
              </a:rPr>
              <a:t>Scheduling</a:t>
            </a:r>
          </a:p>
          <a:p>
            <a:pPr marL="914400" lvl="1" indent="-514350">
              <a:buFont typeface="+mj-lt"/>
              <a:buAutoNum type="alphaLcParenR"/>
              <a:defRPr/>
            </a:pPr>
            <a:r>
              <a:rPr lang="en-US" b="1">
                <a:solidFill>
                  <a:srgbClr val="1C5696"/>
                </a:solidFill>
              </a:rPr>
              <a:t>Prioritizing &amp; motivation</a:t>
            </a:r>
          </a:p>
          <a:p>
            <a:pPr marL="514350" indent="-514350">
              <a:buFont typeface="+mj-lt"/>
              <a:buAutoNum type="arabicParenR"/>
              <a:defRPr/>
            </a:pPr>
            <a:r>
              <a:rPr lang="en-US">
                <a:solidFill>
                  <a:schemeClr val="bg1">
                    <a:lumMod val="65000"/>
                  </a:schemeClr>
                </a:solidFill>
              </a:rPr>
              <a:t>Comprehension</a:t>
            </a:r>
          </a:p>
          <a:p>
            <a:pPr marL="514350" indent="-514350">
              <a:buFont typeface="+mj-lt"/>
              <a:buAutoNum type="arabicParenR"/>
              <a:defRPr/>
            </a:pPr>
            <a:r>
              <a:rPr lang="en-US">
                <a:solidFill>
                  <a:schemeClr val="bg1">
                    <a:lumMod val="65000"/>
                  </a:schemeClr>
                </a:solidFill>
              </a:rPr>
              <a:t>Retrieval</a:t>
            </a:r>
          </a:p>
          <a:p>
            <a:pPr marL="514350" indent="-514350">
              <a:buFont typeface="+mj-lt"/>
              <a:buAutoNum type="arabicParenR"/>
              <a:defRPr/>
            </a:pPr>
            <a:r>
              <a:rPr lang="en-US">
                <a:solidFill>
                  <a:schemeClr val="bg1">
                    <a:lumMod val="65000"/>
                  </a:schemeClr>
                </a:solidFill>
              </a:rPr>
              <a:t>Judgment</a:t>
            </a:r>
          </a:p>
          <a:p>
            <a:pPr marL="514350" indent="-514350">
              <a:buFont typeface="+mj-lt"/>
              <a:buAutoNum type="arabicParenR"/>
              <a:defRPr/>
            </a:pPr>
            <a:r>
              <a:rPr lang="en-US">
                <a:solidFill>
                  <a:schemeClr val="bg1">
                    <a:lumMod val="65000"/>
                  </a:schemeClr>
                </a:solidFill>
              </a:rPr>
              <a:t>Communication</a:t>
            </a:r>
          </a:p>
          <a:p>
            <a:pPr marL="514350" indent="-514350">
              <a:buFont typeface="+mj-lt"/>
              <a:buAutoNum type="arabicParenR"/>
              <a:defRPr/>
            </a:pPr>
            <a:r>
              <a:rPr lang="en-US" b="1">
                <a:solidFill>
                  <a:srgbClr val="1C5696"/>
                </a:solidFill>
              </a:rPr>
              <a:t>Releasing the data</a:t>
            </a:r>
          </a:p>
        </p:txBody>
      </p:sp>
      <p:sp>
        <p:nvSpPr>
          <p:cNvPr id="6" name="Footer Placeholder 5">
            <a:extLst>
              <a:ext uri="{FF2B5EF4-FFF2-40B4-BE49-F238E27FC236}">
                <a16:creationId xmlns:a16="http://schemas.microsoft.com/office/drawing/2014/main" id="{DC286AC4-B79B-A8D0-C583-02EADAEB1236}"/>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907161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41</a:t>
            </a:fld>
            <a:endParaRPr lang="en-US"/>
          </a:p>
        </p:txBody>
      </p:sp>
      <p:sp>
        <p:nvSpPr>
          <p:cNvPr id="4" name="Title 2"/>
          <p:cNvSpPr txBox="1">
            <a:spLocks/>
          </p:cNvSpPr>
          <p:nvPr/>
        </p:nvSpPr>
        <p:spPr>
          <a:xfrm>
            <a:off x="1981200" y="274638"/>
            <a:ext cx="8229600" cy="1020762"/>
          </a:xfrm>
          <a:prstGeom prst="rect">
            <a:avLst/>
          </a:prstGeom>
        </p:spPr>
        <p:txBody>
          <a:bodyPr rtlCol="0">
            <a:normAutofit fontScale="975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r>
              <a:rPr lang="en-US" sz="3700"/>
              <a:t>Business Reasons for Records</a:t>
            </a:r>
            <a:br>
              <a:rPr lang="en-US"/>
            </a:br>
            <a:r>
              <a:rPr lang="en-US" sz="2000" err="1"/>
              <a:t>Sudman</a:t>
            </a:r>
            <a:r>
              <a:rPr lang="en-US" sz="2000"/>
              <a:t> et al. (2000) / </a:t>
            </a:r>
            <a:r>
              <a:rPr lang="en-US" sz="2000" err="1"/>
              <a:t>Willimack</a:t>
            </a:r>
            <a:r>
              <a:rPr lang="en-US" sz="2000"/>
              <a:t> &amp; Nichols (2010)</a:t>
            </a:r>
            <a:endParaRPr lang="en-US"/>
          </a:p>
        </p:txBody>
      </p:sp>
      <p:sp>
        <p:nvSpPr>
          <p:cNvPr id="5" name="Content Placeholder 3"/>
          <p:cNvSpPr txBox="1">
            <a:spLocks/>
          </p:cNvSpPr>
          <p:nvPr/>
        </p:nvSpPr>
        <p:spPr>
          <a:xfrm>
            <a:off x="1981200" y="1721225"/>
            <a:ext cx="4040188" cy="3165475"/>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latin typeface="Arial" charset="0"/>
              </a:rPr>
              <a:t>External environment:</a:t>
            </a:r>
          </a:p>
          <a:p>
            <a:pPr lvl="1"/>
            <a:r>
              <a:rPr lang="en-US" sz="2400" dirty="0">
                <a:latin typeface="Arial" charset="0"/>
              </a:rPr>
              <a:t>Legal purposes</a:t>
            </a:r>
          </a:p>
          <a:p>
            <a:pPr lvl="1"/>
            <a:r>
              <a:rPr lang="en-US" sz="2400" dirty="0">
                <a:latin typeface="Arial" charset="0"/>
              </a:rPr>
              <a:t>Regulatory purposes</a:t>
            </a:r>
          </a:p>
          <a:p>
            <a:pPr lvl="1"/>
            <a:endParaRPr lang="en-US" sz="2000" dirty="0">
              <a:latin typeface="Arial" charset="0"/>
            </a:endParaRPr>
          </a:p>
          <a:p>
            <a:r>
              <a:rPr lang="en-US" sz="2800" dirty="0">
                <a:latin typeface="Arial" charset="0"/>
              </a:rPr>
              <a:t>Internal business </a:t>
            </a:r>
          </a:p>
          <a:p>
            <a:pPr lvl="1"/>
            <a:r>
              <a:rPr lang="en-US" sz="2400" dirty="0">
                <a:latin typeface="Arial" charset="0"/>
              </a:rPr>
              <a:t>Manage resources </a:t>
            </a:r>
          </a:p>
        </p:txBody>
      </p:sp>
      <p:sp>
        <p:nvSpPr>
          <p:cNvPr id="6" name="Content Placeholder 6"/>
          <p:cNvSpPr txBox="1">
            <a:spLocks/>
          </p:cNvSpPr>
          <p:nvPr/>
        </p:nvSpPr>
        <p:spPr>
          <a:xfrm>
            <a:off x="6169026" y="1721225"/>
            <a:ext cx="4041775" cy="3165475"/>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b="1" dirty="0">
                <a:solidFill>
                  <a:srgbClr val="1C5696"/>
                </a:solidFill>
                <a:latin typeface="Arial" charset="0"/>
              </a:rPr>
              <a:t>To remain open and viable</a:t>
            </a:r>
          </a:p>
          <a:p>
            <a:endParaRPr lang="en-US" sz="2800" b="1" dirty="0">
              <a:solidFill>
                <a:srgbClr val="1C5696"/>
              </a:solidFill>
              <a:latin typeface="Arial" charset="0"/>
            </a:endParaRPr>
          </a:p>
          <a:p>
            <a:endParaRPr lang="en-US" sz="2000" b="1" dirty="0">
              <a:solidFill>
                <a:srgbClr val="1C5696"/>
              </a:solidFill>
              <a:latin typeface="Arial" charset="0"/>
            </a:endParaRPr>
          </a:p>
          <a:p>
            <a:r>
              <a:rPr lang="en-US" sz="2800" b="1" dirty="0">
                <a:solidFill>
                  <a:srgbClr val="1C5696"/>
                </a:solidFill>
                <a:latin typeface="Arial" charset="0"/>
              </a:rPr>
              <a:t>To produce goods and services</a:t>
            </a:r>
          </a:p>
        </p:txBody>
      </p:sp>
      <p:sp>
        <p:nvSpPr>
          <p:cNvPr id="7" name="TextBox 6"/>
          <p:cNvSpPr txBox="1">
            <a:spLocks noChangeArrowheads="1"/>
          </p:cNvSpPr>
          <p:nvPr/>
        </p:nvSpPr>
        <p:spPr bwMode="auto">
          <a:xfrm>
            <a:off x="2581276" y="4769224"/>
            <a:ext cx="7229475" cy="1200150"/>
          </a:xfrm>
          <a:prstGeom prst="rect">
            <a:avLst/>
          </a:prstGeom>
          <a:noFill/>
          <a:ln w="9525">
            <a:noFill/>
            <a:miter lim="800000"/>
            <a:headEnd/>
            <a:tailEnd/>
          </a:ln>
        </p:spPr>
        <p:txBody>
          <a:bodyPr>
            <a:spAutoFit/>
          </a:bodyPr>
          <a:lstStyle/>
          <a:p>
            <a:pPr marL="285750" indent="-285750">
              <a:buClr>
                <a:srgbClr val="FF0000"/>
              </a:buClr>
              <a:buFont typeface="Wingdings" pitchFamily="2" charset="2"/>
              <a:buChar char="Ø"/>
            </a:pPr>
            <a:r>
              <a:rPr lang="en-US" sz="3600" b="1" dirty="0">
                <a:solidFill>
                  <a:srgbClr val="FF0000"/>
                </a:solidFill>
                <a:effectLst>
                  <a:outerShdw blurRad="38100" dist="38100" dir="2700000" algn="tl">
                    <a:srgbClr val="000000">
                      <a:alpha val="43137"/>
                    </a:srgbClr>
                  </a:outerShdw>
                </a:effectLst>
                <a:latin typeface="Calibri" pitchFamily="34" charset="0"/>
              </a:rPr>
              <a:t>Recorded data ≠ requested data</a:t>
            </a:r>
          </a:p>
          <a:p>
            <a:pPr marL="285750" indent="-285750">
              <a:buClr>
                <a:srgbClr val="FF0000"/>
              </a:buClr>
              <a:buFont typeface="Wingdings" pitchFamily="2" charset="2"/>
              <a:buChar char="Ø"/>
            </a:pPr>
            <a:r>
              <a:rPr lang="en-US" sz="3600" b="1" dirty="0">
                <a:solidFill>
                  <a:srgbClr val="FF0000"/>
                </a:solidFill>
                <a:effectLst>
                  <a:outerShdw blurRad="38100" dist="38100" dir="2700000" algn="tl">
                    <a:srgbClr val="000000">
                      <a:alpha val="43137"/>
                    </a:srgbClr>
                  </a:outerShdw>
                </a:effectLst>
                <a:latin typeface="Calibri" pitchFamily="34" charset="0"/>
              </a:rPr>
              <a:t>Data are “owned” by the business </a:t>
            </a:r>
          </a:p>
        </p:txBody>
      </p:sp>
      <p:sp>
        <p:nvSpPr>
          <p:cNvPr id="8" name="Footer Placeholder 7">
            <a:extLst>
              <a:ext uri="{FF2B5EF4-FFF2-40B4-BE49-F238E27FC236}">
                <a16:creationId xmlns:a16="http://schemas.microsoft.com/office/drawing/2014/main" id="{7513D2BC-38F3-463B-EF95-F5BEBE00B86B}"/>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319976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25700" y="228600"/>
            <a:ext cx="7772400" cy="8382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altLang="en-US"/>
              <a:t>Releasing the Data</a:t>
            </a:r>
          </a:p>
        </p:txBody>
      </p:sp>
      <p:sp>
        <p:nvSpPr>
          <p:cNvPr id="3" name="Rectangle 3"/>
          <p:cNvSpPr txBox="1">
            <a:spLocks noChangeArrowheads="1"/>
          </p:cNvSpPr>
          <p:nvPr/>
        </p:nvSpPr>
        <p:spPr>
          <a:xfrm>
            <a:off x="2057400" y="1905000"/>
            <a:ext cx="8140700" cy="388620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a:t>Releasing data is under management control</a:t>
            </a:r>
          </a:p>
          <a:p>
            <a:r>
              <a:rPr lang="en-US" altLang="en-US"/>
              <a:t>Guided by business relationships with the outside world</a:t>
            </a:r>
          </a:p>
          <a:p>
            <a:pPr lvl="1">
              <a:spcBef>
                <a:spcPts val="0"/>
              </a:spcBef>
            </a:pPr>
            <a:r>
              <a:rPr lang="en-US" altLang="en-US"/>
              <a:t>Review and verification of data</a:t>
            </a:r>
          </a:p>
          <a:p>
            <a:pPr lvl="1">
              <a:spcBef>
                <a:spcPts val="0"/>
              </a:spcBef>
            </a:pPr>
            <a:r>
              <a:rPr lang="en-US" altLang="en-US"/>
              <a:t>Reconciliation</a:t>
            </a:r>
          </a:p>
          <a:p>
            <a:pPr lvl="1">
              <a:spcBef>
                <a:spcPts val="0"/>
              </a:spcBef>
            </a:pPr>
            <a:r>
              <a:rPr lang="en-US" altLang="en-US"/>
              <a:t>Confidentiality</a:t>
            </a:r>
          </a:p>
          <a:p>
            <a:pPr lvl="1">
              <a:spcBef>
                <a:spcPts val="0"/>
              </a:spcBef>
            </a:pPr>
            <a:r>
              <a:rPr lang="en-US" altLang="en-US"/>
              <a:t>Security</a:t>
            </a:r>
          </a:p>
        </p:txBody>
      </p:sp>
      <p:pic>
        <p:nvPicPr>
          <p:cNvPr id="4" name="Picture 5" descr="C:\Program Files\Microsoft Office\Clipart\standard\stddir1\bd0496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9250" y="3581400"/>
            <a:ext cx="21971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25700" y="1066801"/>
            <a:ext cx="7404100" cy="646331"/>
          </a:xfrm>
          <a:prstGeom prst="rect">
            <a:avLst/>
          </a:prstGeom>
          <a:noFill/>
        </p:spPr>
        <p:txBody>
          <a:bodyPr wrap="square" rtlCol="0">
            <a:spAutoFit/>
          </a:bodyPr>
          <a:lstStyle/>
          <a:p>
            <a:pPr marL="285750" indent="-285750">
              <a:buClr>
                <a:srgbClr val="FF0000"/>
              </a:buClr>
              <a:buFont typeface="Wingdings" pitchFamily="2" charset="2"/>
              <a:buChar char="Ø"/>
            </a:pPr>
            <a:r>
              <a:rPr lang="en-US" sz="3600" b="1">
                <a:solidFill>
                  <a:srgbClr val="FF0000"/>
                </a:solidFill>
                <a:effectLst>
                  <a:outerShdw blurRad="38100" dist="38100" dir="2700000" algn="tl">
                    <a:srgbClr val="000000">
                      <a:alpha val="43137"/>
                    </a:srgbClr>
                  </a:outerShdw>
                </a:effectLst>
                <a:latin typeface="Calibri" pitchFamily="34" charset="0"/>
              </a:rPr>
              <a:t>Data are “owned” by the business </a:t>
            </a:r>
          </a:p>
        </p:txBody>
      </p:sp>
      <p:sp>
        <p:nvSpPr>
          <p:cNvPr id="6" name="Rectangle 5"/>
          <p:cNvSpPr>
            <a:spLocks noChangeArrowheads="1"/>
          </p:cNvSpPr>
          <p:nvPr/>
        </p:nvSpPr>
        <p:spPr bwMode="auto">
          <a:xfrm>
            <a:off x="2057401" y="5314949"/>
            <a:ext cx="5753027" cy="57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2"/>
              </a:buClr>
              <a:buSzPct val="90000"/>
              <a:buFont typeface="Monotype Sorts" pitchFamily="2" charset="2"/>
              <a:buChar char="u"/>
              <a:defRPr kumimoji="1" sz="3200">
                <a:solidFill>
                  <a:schemeClr val="tx1"/>
                </a:solidFill>
                <a:latin typeface="Times New Roman" pitchFamily="18" charset="0"/>
              </a:defRPr>
            </a:lvl1pPr>
            <a:lvl2pPr marL="742950" indent="-285750">
              <a:spcBef>
                <a:spcPct val="20000"/>
              </a:spcBef>
              <a:buClr>
                <a:schemeClr val="accent1"/>
              </a:buClr>
              <a:buChar char="–"/>
              <a:defRPr kumimoji="1" sz="2800">
                <a:solidFill>
                  <a:schemeClr val="tx1"/>
                </a:solidFill>
                <a:latin typeface="Times New Roman" pitchFamily="18" charset="0"/>
              </a:defRPr>
            </a:lvl2pPr>
            <a:lvl3pPr marL="1143000" indent="-228600">
              <a:spcBef>
                <a:spcPct val="20000"/>
              </a:spcBef>
              <a:buClr>
                <a:schemeClr val="accent1"/>
              </a:buClr>
              <a:buChar char="•"/>
              <a:defRPr kumimoji="1" sz="2400">
                <a:solidFill>
                  <a:schemeClr val="tx1"/>
                </a:solidFill>
                <a:latin typeface="Times New Roman" pitchFamily="18" charset="0"/>
              </a:defRPr>
            </a:lvl3pPr>
            <a:lvl4pPr marL="1600200" indent="-228600">
              <a:spcBef>
                <a:spcPct val="20000"/>
              </a:spcBef>
              <a:buClr>
                <a:schemeClr val="accent1"/>
              </a:buClr>
              <a:buChar char="–"/>
              <a:defRPr kumimoji="1" sz="2000">
                <a:solidFill>
                  <a:schemeClr val="tx1"/>
                </a:solidFill>
                <a:latin typeface="Times New Roman" pitchFamily="18" charset="0"/>
              </a:defRPr>
            </a:lvl4pPr>
            <a:lvl5pPr marL="2057400" indent="-228600">
              <a:spcBef>
                <a:spcPct val="20000"/>
              </a:spcBef>
              <a:buClr>
                <a:schemeClr val="accent1"/>
              </a:buClr>
              <a:buChar char="»"/>
              <a:defRPr kumimoji="1"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itchFamily="18" charset="0"/>
              </a:defRPr>
            </a:lvl9pPr>
          </a:lstStyle>
          <a:p>
            <a:pPr>
              <a:buClr>
                <a:srgbClr val="CC0000"/>
              </a:buClr>
              <a:buSzTx/>
              <a:buFont typeface="Wingdings" pitchFamily="2" charset="2"/>
              <a:buChar char="è"/>
            </a:pPr>
            <a:r>
              <a:rPr lang="en-US" altLang="en-US" sz="2800" b="1">
                <a:solidFill>
                  <a:srgbClr val="FF0000"/>
                </a:solidFill>
                <a:latin typeface="+mn-lt"/>
              </a:rPr>
              <a:t>Data consistency and sensitivity</a:t>
            </a:r>
            <a:endParaRPr lang="en-US" altLang="en-US" sz="2800">
              <a:solidFill>
                <a:srgbClr val="FF0000"/>
              </a:solidFill>
              <a:latin typeface="+mn-lt"/>
            </a:endParaRPr>
          </a:p>
        </p:txBody>
      </p:sp>
      <p:sp>
        <p:nvSpPr>
          <p:cNvPr id="8" name="Slide Number Placeholder 7"/>
          <p:cNvSpPr>
            <a:spLocks noGrp="1"/>
          </p:cNvSpPr>
          <p:nvPr>
            <p:ph type="sldNum" sz="quarter" idx="12"/>
          </p:nvPr>
        </p:nvSpPr>
        <p:spPr/>
        <p:txBody>
          <a:bodyPr/>
          <a:lstStyle/>
          <a:p>
            <a:fld id="{5212C905-FF40-4437-BDDD-7BDE312C732D}" type="slidenum">
              <a:rPr lang="en-US" smtClean="0"/>
              <a:pPr/>
              <a:t>42</a:t>
            </a:fld>
            <a:endParaRPr lang="en-US" dirty="0"/>
          </a:p>
        </p:txBody>
      </p:sp>
      <p:sp>
        <p:nvSpPr>
          <p:cNvPr id="9" name="Footer Placeholder 8">
            <a:extLst>
              <a:ext uri="{FF2B5EF4-FFF2-40B4-BE49-F238E27FC236}">
                <a16:creationId xmlns:a16="http://schemas.microsoft.com/office/drawing/2014/main" id="{26E69FB3-58A0-5CAB-4BA6-AE8C1388EEAD}"/>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731714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43</a:t>
            </a:fld>
            <a:endParaRPr lang="en-US"/>
          </a:p>
        </p:txBody>
      </p:sp>
      <p:sp>
        <p:nvSpPr>
          <p:cNvPr id="4" name="Title 1"/>
          <p:cNvSpPr txBox="1">
            <a:spLocks/>
          </p:cNvSpPr>
          <p:nvPr/>
        </p:nvSpPr>
        <p:spPr>
          <a:xfrm>
            <a:off x="1988127" y="152400"/>
            <a:ext cx="8229600" cy="1143000"/>
          </a:xfrm>
          <a:prstGeom prst="rect">
            <a:avLst/>
          </a:prstGeom>
        </p:spPr>
        <p:txBody>
          <a:bodyPr rtlCol="0">
            <a:normAutofit fontScale="90000" lnSpcReduction="200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r>
              <a:rPr lang="en-US" sz="2700" dirty="0"/>
              <a:t>Performing Response Tasks:</a:t>
            </a:r>
            <a:br>
              <a:rPr lang="en-US" sz="2700" dirty="0"/>
            </a:br>
            <a:r>
              <a:rPr lang="en-US" sz="4000" dirty="0"/>
              <a:t>Organizationally Determined</a:t>
            </a:r>
            <a:r>
              <a:rPr lang="en-US" dirty="0"/>
              <a:t> </a:t>
            </a:r>
            <a:br>
              <a:rPr lang="en-US" dirty="0"/>
            </a:br>
            <a:r>
              <a:rPr lang="en-US" sz="2000" dirty="0" err="1">
                <a:solidFill>
                  <a:prstClr val="black"/>
                </a:solidFill>
              </a:rPr>
              <a:t>Bavdaz</a:t>
            </a:r>
            <a:r>
              <a:rPr lang="en-US" sz="2000" dirty="0">
                <a:solidFill>
                  <a:prstClr val="black"/>
                </a:solidFill>
              </a:rPr>
              <a:t> (2007, 2010)</a:t>
            </a:r>
            <a:endParaRPr lang="en-US" dirty="0"/>
          </a:p>
        </p:txBody>
      </p:sp>
      <p:sp>
        <p:nvSpPr>
          <p:cNvPr id="5" name="Content Placeholder 2"/>
          <p:cNvSpPr txBox="1">
            <a:spLocks/>
          </p:cNvSpPr>
          <p:nvPr/>
        </p:nvSpPr>
        <p:spPr>
          <a:xfrm>
            <a:off x="1988127" y="1472622"/>
            <a:ext cx="9329738"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b="1">
                <a:solidFill>
                  <a:srgbClr val="1C5696"/>
                </a:solidFill>
              </a:rPr>
              <a:t>Record formation &amp; encoding</a:t>
            </a:r>
          </a:p>
          <a:p>
            <a:pPr marL="514350" indent="-514350">
              <a:buFont typeface="+mj-lt"/>
              <a:buAutoNum type="arabicParenR"/>
              <a:defRPr/>
            </a:pPr>
            <a:r>
              <a:rPr lang="en-US" b="1">
                <a:solidFill>
                  <a:srgbClr val="1C5696"/>
                </a:solidFill>
              </a:rPr>
              <a:t>Organizing response tasks</a:t>
            </a:r>
          </a:p>
          <a:p>
            <a:pPr marL="914400" lvl="1" indent="-514350">
              <a:buFont typeface="+mj-lt"/>
              <a:buAutoNum type="alphaLcParenR"/>
              <a:defRPr/>
            </a:pPr>
            <a:r>
              <a:rPr lang="en-US" b="1">
                <a:solidFill>
                  <a:srgbClr val="1C5696"/>
                </a:solidFill>
              </a:rPr>
              <a:t>Respondent selection</a:t>
            </a:r>
          </a:p>
          <a:p>
            <a:pPr marL="914400" lvl="1" indent="-514350">
              <a:buFont typeface="+mj-lt"/>
              <a:buAutoNum type="alphaLcParenR"/>
              <a:defRPr/>
            </a:pPr>
            <a:r>
              <a:rPr lang="en-US" b="1">
                <a:solidFill>
                  <a:srgbClr val="1C5696"/>
                </a:solidFill>
              </a:rPr>
              <a:t>Scheduling</a:t>
            </a:r>
          </a:p>
          <a:p>
            <a:pPr marL="914400" lvl="1" indent="-514350">
              <a:buFont typeface="+mj-lt"/>
              <a:buAutoNum type="alphaLcParenR"/>
              <a:defRPr/>
            </a:pPr>
            <a:r>
              <a:rPr lang="en-US" b="1">
                <a:solidFill>
                  <a:srgbClr val="1C5696"/>
                </a:solidFill>
              </a:rPr>
              <a:t>Prioritizing &amp; motivation</a:t>
            </a:r>
          </a:p>
          <a:p>
            <a:pPr marL="514350" indent="-514350">
              <a:buFont typeface="+mj-lt"/>
              <a:buAutoNum type="arabicParenR"/>
              <a:defRPr/>
            </a:pPr>
            <a:r>
              <a:rPr lang="en-US">
                <a:solidFill>
                  <a:schemeClr val="bg1">
                    <a:lumMod val="65000"/>
                  </a:schemeClr>
                </a:solidFill>
              </a:rPr>
              <a:t>Comprehension</a:t>
            </a:r>
          </a:p>
          <a:p>
            <a:pPr marL="514350" indent="-514350">
              <a:buFont typeface="+mj-lt"/>
              <a:buAutoNum type="arabicParenR"/>
              <a:defRPr/>
            </a:pPr>
            <a:r>
              <a:rPr lang="en-US">
                <a:solidFill>
                  <a:schemeClr val="bg1">
                    <a:lumMod val="65000"/>
                  </a:schemeClr>
                </a:solidFill>
              </a:rPr>
              <a:t>Retrieval</a:t>
            </a:r>
          </a:p>
          <a:p>
            <a:pPr marL="514350" indent="-514350">
              <a:buFont typeface="+mj-lt"/>
              <a:buAutoNum type="arabicParenR"/>
              <a:defRPr/>
            </a:pPr>
            <a:r>
              <a:rPr lang="en-US">
                <a:solidFill>
                  <a:schemeClr val="bg1">
                    <a:lumMod val="65000"/>
                  </a:schemeClr>
                </a:solidFill>
              </a:rPr>
              <a:t>Judgment</a:t>
            </a:r>
          </a:p>
          <a:p>
            <a:pPr marL="514350" indent="-514350">
              <a:buFont typeface="+mj-lt"/>
              <a:buAutoNum type="arabicParenR"/>
              <a:defRPr/>
            </a:pPr>
            <a:r>
              <a:rPr lang="en-US">
                <a:solidFill>
                  <a:schemeClr val="bg1">
                    <a:lumMod val="65000"/>
                  </a:schemeClr>
                </a:solidFill>
              </a:rPr>
              <a:t>Communication</a:t>
            </a:r>
          </a:p>
          <a:p>
            <a:pPr marL="514350" indent="-514350">
              <a:buFont typeface="+mj-lt"/>
              <a:buAutoNum type="arabicParenR"/>
              <a:defRPr/>
            </a:pPr>
            <a:r>
              <a:rPr lang="en-US" b="1">
                <a:solidFill>
                  <a:srgbClr val="1C5696"/>
                </a:solidFill>
              </a:rPr>
              <a:t>Releasing the data</a:t>
            </a:r>
          </a:p>
        </p:txBody>
      </p:sp>
      <p:sp>
        <p:nvSpPr>
          <p:cNvPr id="7" name="Footer Placeholder 3"/>
          <p:cNvSpPr txBox="1">
            <a:spLocks/>
          </p:cNvSpPr>
          <p:nvPr/>
        </p:nvSpPr>
        <p:spPr>
          <a:xfrm>
            <a:off x="8153400" y="6179128"/>
            <a:ext cx="2362200" cy="5492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s-ES" sz="1600" i="1" dirty="0">
                <a:solidFill>
                  <a:schemeClr val="bg1">
                    <a:lumMod val="85000"/>
                  </a:schemeClr>
                </a:solidFill>
              </a:rPr>
              <a:t>JPSM Short </a:t>
            </a:r>
            <a:r>
              <a:rPr lang="es-ES" sz="1600" i="1" dirty="0" err="1">
                <a:solidFill>
                  <a:schemeClr val="bg1">
                    <a:lumMod val="85000"/>
                  </a:schemeClr>
                </a:solidFill>
              </a:rPr>
              <a:t>Course</a:t>
            </a:r>
            <a:endParaRPr lang="es-ES" sz="1600" i="1" dirty="0">
              <a:solidFill>
                <a:schemeClr val="bg1">
                  <a:lumMod val="85000"/>
                </a:schemeClr>
              </a:solidFill>
            </a:endParaRPr>
          </a:p>
          <a:p>
            <a:pPr algn="r">
              <a:defRPr/>
            </a:pPr>
            <a:r>
              <a:rPr lang="es-ES" sz="1600" i="1" dirty="0">
                <a:solidFill>
                  <a:schemeClr val="bg1">
                    <a:lumMod val="85000"/>
                  </a:schemeClr>
                </a:solidFill>
              </a:rPr>
              <a:t>BLS, June 16-17, 2015</a:t>
            </a:r>
          </a:p>
          <a:p>
            <a:pPr algn="r">
              <a:defRPr/>
            </a:pPr>
            <a:endParaRPr lang="en-US" sz="1600" i="1" dirty="0">
              <a:solidFill>
                <a:schemeClr val="bg1"/>
              </a:solidFill>
            </a:endParaRPr>
          </a:p>
        </p:txBody>
      </p:sp>
      <p:sp>
        <p:nvSpPr>
          <p:cNvPr id="6" name="Footer Placeholder 5">
            <a:extLst>
              <a:ext uri="{FF2B5EF4-FFF2-40B4-BE49-F238E27FC236}">
                <a16:creationId xmlns:a16="http://schemas.microsoft.com/office/drawing/2014/main" id="{C83C9E9C-CFBE-97CA-47CD-C53F1BF7A5E2}"/>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536435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44</a:t>
            </a:fld>
            <a:endParaRPr lang="en-US"/>
          </a:p>
        </p:txBody>
      </p:sp>
      <p:sp>
        <p:nvSpPr>
          <p:cNvPr id="4" name="Content Placeholder 3"/>
          <p:cNvSpPr txBox="1">
            <a:spLocks/>
          </p:cNvSpPr>
          <p:nvPr/>
        </p:nvSpPr>
        <p:spPr bwMode="auto">
          <a:xfrm>
            <a:off x="1317812" y="1897856"/>
            <a:ext cx="9083487" cy="3962400"/>
          </a:xfrm>
          <a:prstGeom prst="rect">
            <a:avLst/>
          </a:prstGeom>
          <a:noFill/>
          <a:ln w="9525">
            <a:noFill/>
            <a:miter lim="800000"/>
            <a:headEnd/>
            <a:tailEnd/>
          </a:ln>
        </p:spPr>
        <p:txBody>
          <a:bodyPr/>
          <a:lstStyle/>
          <a:p>
            <a:pPr marL="342900" indent="-342900">
              <a:spcBef>
                <a:spcPct val="20000"/>
              </a:spcBef>
              <a:buClr>
                <a:srgbClr val="1C5696"/>
              </a:buClr>
              <a:buFont typeface="Arial" charset="0"/>
              <a:buChar char="•"/>
            </a:pPr>
            <a:r>
              <a:rPr lang="en-US" sz="3600" dirty="0"/>
              <a:t>The “most knowledgeable” respondent</a:t>
            </a:r>
          </a:p>
          <a:p>
            <a:pPr marL="742950" lvl="1" indent="-285750">
              <a:spcBef>
                <a:spcPct val="20000"/>
              </a:spcBef>
              <a:buFont typeface="Arial" charset="0"/>
              <a:buChar char="–"/>
            </a:pPr>
            <a:r>
              <a:rPr lang="en-US" sz="3200" dirty="0"/>
              <a:t>The person who</a:t>
            </a:r>
          </a:p>
          <a:p>
            <a:pPr marL="1143000" lvl="2" indent="-228600">
              <a:spcBef>
                <a:spcPct val="20000"/>
              </a:spcBef>
              <a:buFont typeface="Arial" charset="0"/>
              <a:buChar char="•"/>
            </a:pPr>
            <a:r>
              <a:rPr lang="en-US" sz="2800" dirty="0"/>
              <a:t>Knows the records and their location</a:t>
            </a:r>
          </a:p>
          <a:p>
            <a:pPr marL="1143000" lvl="2" indent="-228600">
              <a:spcBef>
                <a:spcPct val="20000"/>
              </a:spcBef>
              <a:buFont typeface="Arial" charset="0"/>
              <a:buChar char="•"/>
            </a:pPr>
            <a:r>
              <a:rPr lang="en-US" sz="2800" dirty="0"/>
              <a:t>The meaning and purpose of the data in the records</a:t>
            </a:r>
          </a:p>
          <a:p>
            <a:pPr marL="742950" lvl="1" indent="-285750">
              <a:spcBef>
                <a:spcPct val="20000"/>
              </a:spcBef>
              <a:buFont typeface="Arial" charset="0"/>
              <a:buChar char="–"/>
            </a:pPr>
            <a:r>
              <a:rPr lang="en-US" sz="3200" dirty="0"/>
              <a:t>Determined in the context of record formation</a:t>
            </a:r>
            <a:endParaRPr lang="en-US" sz="2800" dirty="0"/>
          </a:p>
        </p:txBody>
      </p:sp>
      <p:sp>
        <p:nvSpPr>
          <p:cNvPr id="5" name="Title 7"/>
          <p:cNvSpPr txBox="1">
            <a:spLocks/>
          </p:cNvSpPr>
          <p:nvPr/>
        </p:nvSpPr>
        <p:spPr bwMode="auto">
          <a:xfrm>
            <a:off x="1981200" y="152400"/>
            <a:ext cx="8229600" cy="1249362"/>
          </a:xfrm>
          <a:prstGeom prst="rect">
            <a:avLst/>
          </a:prstGeom>
          <a:noFill/>
          <a:ln w="9525">
            <a:noFill/>
            <a:miter lim="800000"/>
            <a:headEnd/>
            <a:tailEnd/>
          </a:ln>
        </p:spPr>
        <p:txBody>
          <a:bodyPr/>
          <a:lstStyle/>
          <a:p>
            <a:pPr algn="ctr"/>
            <a:r>
              <a:rPr lang="en-US" sz="2400" b="1"/>
              <a:t>Performing Response Tasks</a:t>
            </a:r>
            <a:br>
              <a:rPr lang="en-US" sz="2400" b="1"/>
            </a:br>
            <a:r>
              <a:rPr lang="en-US" sz="3600" b="1"/>
              <a:t>Who is the Best Respondent?</a:t>
            </a:r>
            <a:br>
              <a:rPr lang="en-US" sz="3600" b="1"/>
            </a:br>
            <a:r>
              <a:rPr lang="en-US" sz="2000" b="1"/>
              <a:t>Edwards &amp; Cantor (1991)</a:t>
            </a:r>
            <a:endParaRPr lang="en-US" sz="4400" b="1"/>
          </a:p>
        </p:txBody>
      </p:sp>
      <p:sp>
        <p:nvSpPr>
          <p:cNvPr id="6" name="Footer Placeholder 5">
            <a:extLst>
              <a:ext uri="{FF2B5EF4-FFF2-40B4-BE49-F238E27FC236}">
                <a16:creationId xmlns:a16="http://schemas.microsoft.com/office/drawing/2014/main" id="{F3F92FF8-89B1-4B42-677B-CE7958E98AB2}"/>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956214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45</a:t>
            </a:fld>
            <a:endParaRPr lang="en-US"/>
          </a:p>
        </p:txBody>
      </p:sp>
      <p:sp>
        <p:nvSpPr>
          <p:cNvPr id="4" name="Content Placeholder 3"/>
          <p:cNvSpPr txBox="1">
            <a:spLocks/>
          </p:cNvSpPr>
          <p:nvPr/>
        </p:nvSpPr>
        <p:spPr bwMode="auto">
          <a:xfrm>
            <a:off x="860613" y="1748560"/>
            <a:ext cx="7330960" cy="4080740"/>
          </a:xfrm>
          <a:prstGeom prst="rect">
            <a:avLst/>
          </a:prstGeom>
          <a:noFill/>
          <a:ln w="9525">
            <a:noFill/>
            <a:miter lim="800000"/>
            <a:headEnd/>
            <a:tailEnd/>
          </a:ln>
        </p:spPr>
        <p:txBody>
          <a:bodyPr/>
          <a:lstStyle/>
          <a:p>
            <a:pPr marL="342900" indent="-342900">
              <a:spcBef>
                <a:spcPct val="20000"/>
              </a:spcBef>
              <a:buClr>
                <a:srgbClr val="1C5696"/>
              </a:buClr>
              <a:buFont typeface="Arial" charset="0"/>
              <a:buChar char="•"/>
            </a:pPr>
            <a:r>
              <a:rPr lang="en-US" sz="3200" dirty="0"/>
              <a:t>Division of labor</a:t>
            </a:r>
          </a:p>
          <a:p>
            <a:pPr marL="742950" lvl="1" indent="-285750">
              <a:spcBef>
                <a:spcPct val="20000"/>
              </a:spcBef>
              <a:buFont typeface="Arial" charset="0"/>
              <a:buChar char="–"/>
            </a:pPr>
            <a:r>
              <a:rPr lang="en-US" sz="2800" dirty="0"/>
              <a:t>Compartmentalize the work for efficiency</a:t>
            </a:r>
          </a:p>
          <a:p>
            <a:pPr marL="1200150" lvl="2" indent="-285750">
              <a:spcBef>
                <a:spcPct val="20000"/>
              </a:spcBef>
              <a:buFont typeface="Arial" charset="0"/>
              <a:buChar char="–"/>
            </a:pPr>
            <a:r>
              <a:rPr lang="en-US" sz="2800" dirty="0"/>
              <a:t>Formation of routines</a:t>
            </a:r>
          </a:p>
          <a:p>
            <a:pPr marL="342900" indent="-342900">
              <a:spcBef>
                <a:spcPct val="20000"/>
              </a:spcBef>
              <a:buClr>
                <a:srgbClr val="1C5696"/>
              </a:buClr>
              <a:buFont typeface="Arial" charset="0"/>
              <a:buChar char="•"/>
            </a:pPr>
            <a:r>
              <a:rPr lang="en-US" sz="3200" dirty="0"/>
              <a:t>Organizational structures reflect the distribution of the work</a:t>
            </a:r>
          </a:p>
          <a:p>
            <a:pPr marL="742950" lvl="1" indent="-285750">
              <a:spcBef>
                <a:spcPct val="20000"/>
              </a:spcBef>
              <a:buFont typeface="Arial" charset="0"/>
              <a:buChar char="–"/>
            </a:pPr>
            <a:r>
              <a:rPr lang="en-US" sz="2800" dirty="0"/>
              <a:t>Distributed knowledge</a:t>
            </a:r>
          </a:p>
          <a:p>
            <a:pPr marL="742950" lvl="1" indent="-285750">
              <a:spcBef>
                <a:spcPct val="20000"/>
              </a:spcBef>
              <a:buFont typeface="Arial" charset="0"/>
              <a:buChar char="–"/>
            </a:pPr>
            <a:r>
              <a:rPr lang="en-US" sz="2800" dirty="0"/>
              <a:t>Data are located where they are needed and used</a:t>
            </a:r>
          </a:p>
        </p:txBody>
      </p:sp>
      <p:sp>
        <p:nvSpPr>
          <p:cNvPr id="5" name="Title 7"/>
          <p:cNvSpPr txBox="1">
            <a:spLocks/>
          </p:cNvSpPr>
          <p:nvPr/>
        </p:nvSpPr>
        <p:spPr bwMode="auto">
          <a:xfrm>
            <a:off x="1586753" y="127298"/>
            <a:ext cx="9341597" cy="1304627"/>
          </a:xfrm>
          <a:prstGeom prst="rect">
            <a:avLst/>
          </a:prstGeom>
          <a:noFill/>
          <a:ln w="9525">
            <a:noFill/>
            <a:miter lim="800000"/>
            <a:headEnd/>
            <a:tailEnd/>
          </a:ln>
        </p:spPr>
        <p:txBody>
          <a:bodyPr anchor="ctr"/>
          <a:lstStyle/>
          <a:p>
            <a:pPr algn="ctr"/>
            <a:r>
              <a:rPr lang="en-US" sz="2400" b="1" dirty="0"/>
              <a:t>Performing Response Tasks</a:t>
            </a:r>
            <a:br>
              <a:rPr lang="en-US" sz="4400" b="1" dirty="0"/>
            </a:br>
            <a:r>
              <a:rPr lang="en-US" sz="3600" b="1" dirty="0"/>
              <a:t>Who is the “Most Knowledgeable” Respondent?</a:t>
            </a:r>
          </a:p>
        </p:txBody>
      </p:sp>
      <p:grpSp>
        <p:nvGrpSpPr>
          <p:cNvPr id="6" name="Group 5"/>
          <p:cNvGrpSpPr>
            <a:grpSpLocks/>
          </p:cNvGrpSpPr>
          <p:nvPr/>
        </p:nvGrpSpPr>
        <p:grpSpPr bwMode="auto">
          <a:xfrm>
            <a:off x="8191572" y="3615460"/>
            <a:ext cx="3260725" cy="2530475"/>
            <a:chOff x="914400" y="1752600"/>
            <a:chExt cx="7391400" cy="4505400"/>
          </a:xfrm>
        </p:grpSpPr>
        <p:pic>
          <p:nvPicPr>
            <p:cNvPr id="7" name="Picture 15" descr="C:\Program Files\Microsoft Office\MEDIA\CAGCAT10\j0300840.wmf"/>
            <p:cNvPicPr>
              <a:picLocks noChangeAspect="1" noChangeArrowheads="1"/>
            </p:cNvPicPr>
            <p:nvPr/>
          </p:nvPicPr>
          <p:blipFill>
            <a:blip r:embed="rId3"/>
            <a:srcRect/>
            <a:stretch>
              <a:fillRect/>
            </a:stretch>
          </p:blipFill>
          <p:spPr bwMode="auto">
            <a:xfrm>
              <a:off x="914400" y="1752600"/>
              <a:ext cx="7391400" cy="4505400"/>
            </a:xfrm>
            <a:prstGeom prst="rect">
              <a:avLst/>
            </a:prstGeom>
            <a:noFill/>
            <a:ln w="9525">
              <a:noFill/>
              <a:miter lim="800000"/>
              <a:headEnd/>
              <a:tailEnd/>
            </a:ln>
          </p:spPr>
        </p:pic>
        <p:sp>
          <p:nvSpPr>
            <p:cNvPr id="8" name="TextBox 7"/>
            <p:cNvSpPr txBox="1"/>
            <p:nvPr/>
          </p:nvSpPr>
          <p:spPr>
            <a:xfrm>
              <a:off x="1745664" y="4228591"/>
              <a:ext cx="1903626" cy="547983"/>
            </a:xfrm>
            <a:prstGeom prst="rect">
              <a:avLst/>
            </a:prstGeom>
            <a:noFill/>
          </p:spPr>
          <p:txBody>
            <a:bodyPr>
              <a:spAutoFit/>
            </a:bodyPr>
            <a:lstStyle/>
            <a:p>
              <a:pPr algn="ctr">
                <a:defRPr/>
              </a:pPr>
              <a:r>
                <a:rPr lang="en-US" sz="1400" b="1">
                  <a:solidFill>
                    <a:srgbClr val="FFFF99"/>
                  </a:solidFill>
                  <a:effectLst>
                    <a:outerShdw blurRad="38100" dist="38100" dir="2700000" algn="tl">
                      <a:srgbClr val="000000">
                        <a:alpha val="43137"/>
                      </a:srgbClr>
                    </a:outerShdw>
                  </a:effectLst>
                </a:rPr>
                <a:t>Benefits</a:t>
              </a:r>
            </a:p>
          </p:txBody>
        </p:sp>
        <p:sp>
          <p:nvSpPr>
            <p:cNvPr id="9" name="TextBox 8"/>
            <p:cNvSpPr txBox="1"/>
            <p:nvPr/>
          </p:nvSpPr>
          <p:spPr>
            <a:xfrm>
              <a:off x="5945158" y="3960077"/>
              <a:ext cx="1903628" cy="547983"/>
            </a:xfrm>
            <a:prstGeom prst="rect">
              <a:avLst/>
            </a:prstGeom>
            <a:noFill/>
          </p:spPr>
          <p:txBody>
            <a:bodyPr>
              <a:spAutoFit/>
            </a:bodyPr>
            <a:lstStyle/>
            <a:p>
              <a:pPr algn="ctr">
                <a:defRPr/>
              </a:pPr>
              <a:r>
                <a:rPr lang="en-US" sz="1400" b="1">
                  <a:solidFill>
                    <a:srgbClr val="FFFF99"/>
                  </a:solidFill>
                  <a:effectLst>
                    <a:outerShdw blurRad="38100" dist="38100" dir="2700000" algn="tl">
                      <a:srgbClr val="000000">
                        <a:alpha val="43137"/>
                      </a:srgbClr>
                    </a:outerShdw>
                  </a:effectLst>
                </a:rPr>
                <a:t>Costs</a:t>
              </a:r>
            </a:p>
          </p:txBody>
        </p:sp>
      </p:grpSp>
      <p:sp>
        <p:nvSpPr>
          <p:cNvPr id="10" name="Footer Placeholder 9">
            <a:extLst>
              <a:ext uri="{FF2B5EF4-FFF2-40B4-BE49-F238E27FC236}">
                <a16:creationId xmlns:a16="http://schemas.microsoft.com/office/drawing/2014/main" id="{9453E722-A62F-955D-2CEF-1CFAEE330934}"/>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294501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46</a:t>
            </a:fld>
            <a:endParaRPr lang="en-US"/>
          </a:p>
        </p:txBody>
      </p:sp>
      <p:sp>
        <p:nvSpPr>
          <p:cNvPr id="4" name="Content Placeholder 3"/>
          <p:cNvSpPr txBox="1">
            <a:spLocks/>
          </p:cNvSpPr>
          <p:nvPr/>
        </p:nvSpPr>
        <p:spPr>
          <a:xfrm>
            <a:off x="1062318" y="1552287"/>
            <a:ext cx="9601200" cy="46482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t>Technical Core</a:t>
            </a:r>
          </a:p>
          <a:p>
            <a:pPr lvl="1">
              <a:spcBef>
                <a:spcPts val="0"/>
              </a:spcBef>
              <a:defRPr/>
            </a:pPr>
            <a:r>
              <a:rPr lang="en-US" dirty="0"/>
              <a:t>Those whose job is the production of goods &amp; services</a:t>
            </a:r>
          </a:p>
          <a:p>
            <a:pPr lvl="1">
              <a:spcBef>
                <a:spcPts val="0"/>
              </a:spcBef>
              <a:defRPr/>
            </a:pPr>
            <a:r>
              <a:rPr lang="en-US" dirty="0"/>
              <a:t>And the associated data</a:t>
            </a:r>
          </a:p>
          <a:p>
            <a:pPr lvl="1">
              <a:spcBef>
                <a:spcPts val="0"/>
              </a:spcBef>
              <a:defRPr/>
            </a:pPr>
            <a:endParaRPr lang="en-US" dirty="0"/>
          </a:p>
          <a:p>
            <a:pPr>
              <a:defRPr/>
            </a:pPr>
            <a:r>
              <a:rPr lang="en-US" dirty="0"/>
              <a:t>Boundary Spanners</a:t>
            </a:r>
          </a:p>
          <a:p>
            <a:pPr lvl="1">
              <a:spcBef>
                <a:spcPts val="0"/>
              </a:spcBef>
              <a:defRPr/>
            </a:pPr>
            <a:r>
              <a:rPr lang="en-US" dirty="0"/>
              <a:t>Interface with the outside world and                      across internal units</a:t>
            </a:r>
            <a:endParaRPr lang="en-US" sz="1200" dirty="0"/>
          </a:p>
          <a:p>
            <a:pPr>
              <a:buClr>
                <a:srgbClr val="FF0000"/>
              </a:buClr>
              <a:buFont typeface="Wingdings" pitchFamily="2" charset="2"/>
              <a:buChar char="Ø"/>
              <a:defRPr/>
            </a:pPr>
            <a:endParaRPr lang="en-US" b="1" dirty="0">
              <a:solidFill>
                <a:srgbClr val="FF0000"/>
              </a:solidFill>
              <a:effectLst>
                <a:outerShdw blurRad="38100" dist="38100" dir="2700000" algn="tl">
                  <a:srgbClr val="000000">
                    <a:alpha val="43137"/>
                  </a:srgbClr>
                </a:outerShdw>
              </a:effectLst>
            </a:endParaRPr>
          </a:p>
        </p:txBody>
      </p:sp>
      <p:sp>
        <p:nvSpPr>
          <p:cNvPr id="5" name="Title 7"/>
          <p:cNvSpPr txBox="1">
            <a:spLocks/>
          </p:cNvSpPr>
          <p:nvPr/>
        </p:nvSpPr>
        <p:spPr bwMode="auto">
          <a:xfrm>
            <a:off x="1981200" y="152400"/>
            <a:ext cx="8229600" cy="1295400"/>
          </a:xfrm>
          <a:prstGeom prst="rect">
            <a:avLst/>
          </a:prstGeom>
          <a:noFill/>
          <a:ln w="9525">
            <a:noFill/>
            <a:miter lim="800000"/>
            <a:headEnd/>
            <a:tailEnd/>
          </a:ln>
        </p:spPr>
        <p:txBody>
          <a:bodyPr/>
          <a:lstStyle/>
          <a:p>
            <a:pPr algn="ctr"/>
            <a:r>
              <a:rPr lang="en-US" sz="2400" b="1"/>
              <a:t>Performing Response Tasks</a:t>
            </a:r>
            <a:br>
              <a:rPr lang="en-US" sz="4400" b="1"/>
            </a:br>
            <a:r>
              <a:rPr lang="en-US" sz="3600" b="1"/>
              <a:t>Who is the Best Respondent?</a:t>
            </a:r>
            <a:br>
              <a:rPr lang="en-US" sz="3600" b="1"/>
            </a:br>
            <a:r>
              <a:rPr lang="en-US" sz="2000" b="1" err="1"/>
              <a:t>Tomaskovic-Devey</a:t>
            </a:r>
            <a:r>
              <a:rPr lang="en-US" sz="2000" b="1"/>
              <a:t>, et al. (1994)</a:t>
            </a:r>
            <a:endParaRPr lang="en-US" sz="4400" b="1"/>
          </a:p>
        </p:txBody>
      </p:sp>
      <p:grpSp>
        <p:nvGrpSpPr>
          <p:cNvPr id="6" name="Group 5"/>
          <p:cNvGrpSpPr>
            <a:grpSpLocks/>
          </p:cNvGrpSpPr>
          <p:nvPr/>
        </p:nvGrpSpPr>
        <p:grpSpPr bwMode="auto">
          <a:xfrm>
            <a:off x="8093075" y="3429000"/>
            <a:ext cx="3260725" cy="2530475"/>
            <a:chOff x="914400" y="1752600"/>
            <a:chExt cx="7391400" cy="4505400"/>
          </a:xfrm>
        </p:grpSpPr>
        <p:pic>
          <p:nvPicPr>
            <p:cNvPr id="7" name="Picture 15" descr="C:\Program Files\Microsoft Office\MEDIA\CAGCAT10\j0300840.wmf"/>
            <p:cNvPicPr>
              <a:picLocks noChangeAspect="1" noChangeArrowheads="1"/>
            </p:cNvPicPr>
            <p:nvPr/>
          </p:nvPicPr>
          <p:blipFill>
            <a:blip r:embed="rId3"/>
            <a:srcRect/>
            <a:stretch>
              <a:fillRect/>
            </a:stretch>
          </p:blipFill>
          <p:spPr bwMode="auto">
            <a:xfrm>
              <a:off x="914400" y="1752600"/>
              <a:ext cx="7391400" cy="4505400"/>
            </a:xfrm>
            <a:prstGeom prst="rect">
              <a:avLst/>
            </a:prstGeom>
            <a:noFill/>
            <a:ln w="9525">
              <a:noFill/>
              <a:miter lim="800000"/>
              <a:headEnd/>
              <a:tailEnd/>
            </a:ln>
          </p:spPr>
        </p:pic>
        <p:sp>
          <p:nvSpPr>
            <p:cNvPr id="8" name="TextBox 7"/>
            <p:cNvSpPr txBox="1"/>
            <p:nvPr/>
          </p:nvSpPr>
          <p:spPr>
            <a:xfrm>
              <a:off x="1745664" y="4228591"/>
              <a:ext cx="1903626" cy="547983"/>
            </a:xfrm>
            <a:prstGeom prst="rect">
              <a:avLst/>
            </a:prstGeom>
            <a:noFill/>
          </p:spPr>
          <p:txBody>
            <a:bodyPr>
              <a:spAutoFit/>
            </a:bodyPr>
            <a:lstStyle/>
            <a:p>
              <a:pPr algn="ctr">
                <a:defRPr/>
              </a:pPr>
              <a:r>
                <a:rPr lang="en-US" sz="1400" b="1">
                  <a:solidFill>
                    <a:srgbClr val="FFFF99"/>
                  </a:solidFill>
                  <a:effectLst>
                    <a:outerShdw blurRad="38100" dist="38100" dir="2700000" algn="tl">
                      <a:srgbClr val="000000">
                        <a:alpha val="43137"/>
                      </a:srgbClr>
                    </a:outerShdw>
                  </a:effectLst>
                </a:rPr>
                <a:t>Benefits</a:t>
              </a:r>
            </a:p>
          </p:txBody>
        </p:sp>
        <p:sp>
          <p:nvSpPr>
            <p:cNvPr id="9" name="TextBox 8"/>
            <p:cNvSpPr txBox="1"/>
            <p:nvPr/>
          </p:nvSpPr>
          <p:spPr>
            <a:xfrm>
              <a:off x="5945158" y="3960077"/>
              <a:ext cx="1903628" cy="547983"/>
            </a:xfrm>
            <a:prstGeom prst="rect">
              <a:avLst/>
            </a:prstGeom>
            <a:noFill/>
          </p:spPr>
          <p:txBody>
            <a:bodyPr>
              <a:spAutoFit/>
            </a:bodyPr>
            <a:lstStyle/>
            <a:p>
              <a:pPr algn="ctr">
                <a:defRPr/>
              </a:pPr>
              <a:r>
                <a:rPr lang="en-US" sz="1400" b="1">
                  <a:solidFill>
                    <a:srgbClr val="FFFF99"/>
                  </a:solidFill>
                  <a:effectLst>
                    <a:outerShdw blurRad="38100" dist="38100" dir="2700000" algn="tl">
                      <a:srgbClr val="000000">
                        <a:alpha val="43137"/>
                      </a:srgbClr>
                    </a:outerShdw>
                  </a:effectLst>
                </a:rPr>
                <a:t>Costs</a:t>
              </a:r>
            </a:p>
          </p:txBody>
        </p:sp>
      </p:grpSp>
      <p:sp>
        <p:nvSpPr>
          <p:cNvPr id="10" name="Footer Placeholder 9">
            <a:extLst>
              <a:ext uri="{FF2B5EF4-FFF2-40B4-BE49-F238E27FC236}">
                <a16:creationId xmlns:a16="http://schemas.microsoft.com/office/drawing/2014/main" id="{1B7A572A-1921-C0E2-C43F-DBE69BA753D0}"/>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389336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47</a:t>
            </a:fld>
            <a:endParaRPr lang="en-US"/>
          </a:p>
        </p:txBody>
      </p:sp>
      <p:graphicFrame>
        <p:nvGraphicFramePr>
          <p:cNvPr id="4" name="Diagram 3"/>
          <p:cNvGraphicFramePr/>
          <p:nvPr>
            <p:extLst>
              <p:ext uri="{D42A27DB-BD31-4B8C-83A1-F6EECF244321}">
                <p14:modId xmlns:p14="http://schemas.microsoft.com/office/powerpoint/2010/main" val="3064201624"/>
              </p:ext>
            </p:extLst>
          </p:nvPr>
        </p:nvGraphicFramePr>
        <p:xfrm>
          <a:off x="4437647" y="402771"/>
          <a:ext cx="7431506"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rot="5400000">
            <a:off x="4382413" y="4173105"/>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87A1CD06-75E6-0262-DCA4-DF7D6F7D0E50}"/>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88869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48</a:t>
            </a:fld>
            <a:endParaRPr lang="en-US"/>
          </a:p>
        </p:txBody>
      </p:sp>
      <p:graphicFrame>
        <p:nvGraphicFramePr>
          <p:cNvPr id="4" name="Diagram 3"/>
          <p:cNvGraphicFramePr/>
          <p:nvPr>
            <p:extLst>
              <p:ext uri="{D42A27DB-BD31-4B8C-83A1-F6EECF244321}">
                <p14:modId xmlns:p14="http://schemas.microsoft.com/office/powerpoint/2010/main" val="1776035845"/>
              </p:ext>
            </p:extLst>
          </p:nvPr>
        </p:nvGraphicFramePr>
        <p:xfrm>
          <a:off x="5168709" y="571500"/>
          <a:ext cx="7431505"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rot="5400000">
            <a:off x="4267200" y="4249304"/>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93913" y="381886"/>
            <a:ext cx="7625444" cy="5915466"/>
          </a:xfrm>
          <a:prstGeom prst="rect">
            <a:avLst/>
          </a:prstGeom>
        </p:spPr>
        <p:txBody>
          <a:bodyPr wrap="square">
            <a:spAutoFit/>
          </a:bodyPr>
          <a:lstStyle/>
          <a:p>
            <a:pPr>
              <a:defRPr/>
            </a:pPr>
            <a:r>
              <a:rPr lang="en-US" sz="3200" b="1" dirty="0">
                <a:solidFill>
                  <a:srgbClr val="FF0000"/>
                </a:solidFill>
                <a:effectLst>
                  <a:outerShdw blurRad="38100" dist="38100" dir="2700000" algn="tl">
                    <a:srgbClr val="000000">
                      <a:alpha val="43137"/>
                    </a:srgbClr>
                  </a:outerShdw>
                </a:effectLst>
              </a:rPr>
              <a:t>Boundary Spanners </a:t>
            </a:r>
            <a:r>
              <a:rPr lang="en-US" sz="3200" dirty="0">
                <a:solidFill>
                  <a:srgbClr val="FFFF00"/>
                </a:solidFill>
                <a:effectLst>
                  <a:outerShdw blurRad="38100" dist="38100" dir="2700000" algn="tl">
                    <a:srgbClr val="000000">
                      <a:alpha val="43137"/>
                    </a:srgbClr>
                  </a:outerShdw>
                </a:effectLst>
                <a:highlight>
                  <a:srgbClr val="000080"/>
                </a:highlight>
              </a:rPr>
              <a:t>(yellow)</a:t>
            </a:r>
            <a:r>
              <a:rPr lang="en-US" sz="3200" b="1" dirty="0">
                <a:solidFill>
                  <a:srgbClr val="FF0000"/>
                </a:solidFill>
                <a:effectLst>
                  <a:outerShdw blurRad="38100" dist="38100" dir="2700000" algn="tl">
                    <a:srgbClr val="000000">
                      <a:alpha val="43137"/>
                    </a:srgbClr>
                  </a:outerShdw>
                </a:effectLst>
              </a:rPr>
              <a:t> </a:t>
            </a:r>
          </a:p>
          <a:p>
            <a:pPr marL="571500" indent="-571500">
              <a:buFont typeface="Wingdings" pitchFamily="2" charset="2"/>
              <a:buChar char="Ø"/>
              <a:defRPr/>
            </a:pPr>
            <a:r>
              <a:rPr lang="en-US" sz="3200" dirty="0">
                <a:effectLst>
                  <a:outerShdw blurRad="38100" dist="38100" dir="2700000" algn="tl">
                    <a:srgbClr val="000000">
                      <a:alpha val="43137"/>
                    </a:srgbClr>
                  </a:outerShdw>
                </a:effectLst>
              </a:rPr>
              <a:t>Protect the</a:t>
            </a:r>
            <a:r>
              <a:rPr lang="en-US" sz="3200" b="1" dirty="0">
                <a:solidFill>
                  <a:srgbClr val="FF0000"/>
                </a:solidFill>
                <a:effectLst>
                  <a:outerShdw blurRad="38100" dist="38100" dir="2700000" algn="tl">
                    <a:srgbClr val="000000">
                      <a:alpha val="43137"/>
                    </a:srgbClr>
                  </a:outerShdw>
                </a:effectLst>
              </a:rPr>
              <a:t> Technical Core </a:t>
            </a:r>
            <a:r>
              <a:rPr lang="en-US" sz="3200" dirty="0">
                <a:solidFill>
                  <a:schemeClr val="bg1"/>
                </a:solidFill>
                <a:effectLst>
                  <a:outerShdw blurRad="38100" dist="38100" dir="2700000" algn="tl">
                    <a:srgbClr val="000000">
                      <a:alpha val="43137"/>
                    </a:srgbClr>
                  </a:outerShdw>
                </a:effectLst>
                <a:highlight>
                  <a:srgbClr val="000080"/>
                </a:highlight>
              </a:rPr>
              <a:t>(white)</a:t>
            </a:r>
          </a:p>
          <a:p>
            <a:pPr marL="571500" indent="-571500" defTabSz="522288">
              <a:lnSpc>
                <a:spcPct val="90000"/>
              </a:lnSpc>
              <a:buFont typeface="Wingdings" panose="05000000000000000000" pitchFamily="2" charset="2"/>
              <a:buChar char="Ø"/>
              <a:defRPr/>
            </a:pPr>
            <a:r>
              <a:rPr lang="en-US" sz="3200" dirty="0">
                <a:effectLst>
                  <a:outerShdw blurRad="38100" dist="38100" dir="2700000" algn="tl">
                    <a:srgbClr val="000000">
                      <a:alpha val="43137"/>
                    </a:srgbClr>
                  </a:outerShdw>
                </a:effectLst>
              </a:rPr>
              <a:t>Interface with the </a:t>
            </a:r>
          </a:p>
          <a:p>
            <a:pPr defTabSz="522288">
              <a:lnSpc>
                <a:spcPct val="90000"/>
              </a:lnSpc>
              <a:defRPr/>
            </a:pPr>
            <a:r>
              <a:rPr lang="en-US" sz="3200" dirty="0">
                <a:effectLst>
                  <a:outerShdw blurRad="38100" dist="38100" dir="2700000" algn="tl">
                    <a:srgbClr val="000000">
                      <a:alpha val="43137"/>
                    </a:srgbClr>
                  </a:outerShdw>
                </a:effectLst>
              </a:rPr>
              <a:t>	</a:t>
            </a:r>
            <a:r>
              <a:rPr lang="en-US" sz="3200" b="1" dirty="0">
                <a:solidFill>
                  <a:srgbClr val="FF0000"/>
                </a:solidFill>
                <a:effectLst>
                  <a:outerShdw blurRad="38100" dist="38100" dir="2700000" algn="tl">
                    <a:srgbClr val="000000">
                      <a:alpha val="43137"/>
                    </a:srgbClr>
                  </a:outerShdw>
                </a:effectLst>
              </a:rPr>
              <a:t>external environment </a:t>
            </a:r>
          </a:p>
          <a:p>
            <a:pPr defTabSz="522288">
              <a:lnSpc>
                <a:spcPct val="90000"/>
              </a:lnSpc>
              <a:defRPr/>
            </a:pPr>
            <a:r>
              <a:rPr lang="en-US" sz="3200" b="1" dirty="0">
                <a:solidFill>
                  <a:srgbClr val="FF0000"/>
                </a:solidFill>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(e.g., survey organizations)</a:t>
            </a:r>
          </a:p>
          <a:p>
            <a:pPr marL="1028700" lvl="1" indent="-571500" defTabSz="522288">
              <a:buFont typeface="Wingdings" panose="05000000000000000000" pitchFamily="2" charset="2"/>
              <a:buChar char="Ø"/>
              <a:defRPr/>
            </a:pPr>
            <a:r>
              <a:rPr lang="en-US" sz="3200" dirty="0">
                <a:effectLst>
                  <a:outerShdw blurRad="38100" dist="38100" dir="2700000" algn="tl">
                    <a:srgbClr val="000000">
                      <a:alpha val="43137"/>
                    </a:srgbClr>
                  </a:outerShdw>
                </a:effectLst>
              </a:rPr>
              <a:t>Division of labor + </a:t>
            </a:r>
          </a:p>
          <a:p>
            <a:pPr defTabSz="522288">
              <a:defRPr/>
            </a:pPr>
            <a:r>
              <a:rPr lang="en-US" sz="3200" dirty="0">
                <a:effectLst>
                  <a:outerShdw blurRad="38100" dist="38100" dir="2700000" algn="tl">
                    <a:srgbClr val="000000">
                      <a:alpha val="43137"/>
                    </a:srgbClr>
                  </a:outerShdw>
                </a:effectLst>
              </a:rPr>
              <a:t>		formation of Routines</a:t>
            </a:r>
          </a:p>
          <a:p>
            <a:pPr marL="571500" indent="-571500" defTabSz="522288">
              <a:buFont typeface="Wingdings" panose="05000000000000000000" pitchFamily="2" charset="2"/>
              <a:buChar char="Ø"/>
              <a:defRPr/>
            </a:pPr>
            <a:r>
              <a:rPr lang="en-US" sz="3200" dirty="0">
                <a:effectLst>
                  <a:outerShdw blurRad="38100" dist="38100" dir="2700000" algn="tl">
                    <a:srgbClr val="000000">
                      <a:alpha val="43137"/>
                    </a:srgbClr>
                  </a:outerShdw>
                </a:effectLst>
              </a:rPr>
              <a:t>Surveys are </a:t>
            </a:r>
            <a:r>
              <a:rPr lang="en-US" sz="3200" b="1" dirty="0">
                <a:effectLst>
                  <a:outerShdw blurRad="38100" dist="38100" dir="2700000" algn="tl">
                    <a:srgbClr val="000000">
                      <a:alpha val="43137"/>
                    </a:srgbClr>
                  </a:outerShdw>
                </a:effectLst>
              </a:rPr>
              <a:t>delivered to</a:t>
            </a:r>
            <a:r>
              <a:rPr lang="en-US" sz="3200" b="1" dirty="0">
                <a:solidFill>
                  <a:srgbClr val="FF0000"/>
                </a:solidFill>
                <a:effectLst>
                  <a:outerShdw blurRad="38100" dist="38100" dir="2700000" algn="tl">
                    <a:srgbClr val="000000">
                      <a:alpha val="43137"/>
                    </a:srgbClr>
                  </a:outerShdw>
                </a:effectLst>
              </a:rPr>
              <a:t> </a:t>
            </a:r>
          </a:p>
          <a:p>
            <a:pPr defTabSz="522288">
              <a:defRPr/>
            </a:pPr>
            <a:r>
              <a:rPr lang="en-US" sz="3200" b="1" dirty="0">
                <a:solidFill>
                  <a:srgbClr val="FF0000"/>
                </a:solidFill>
                <a:effectLst>
                  <a:outerShdw blurRad="38100" dist="38100" dir="2700000" algn="tl">
                    <a:srgbClr val="000000">
                      <a:alpha val="43137"/>
                    </a:srgbClr>
                  </a:outerShdw>
                </a:effectLst>
              </a:rPr>
              <a:t>	Boundary Spanners</a:t>
            </a:r>
          </a:p>
          <a:p>
            <a:pPr defTabSz="571500">
              <a:defRPr/>
            </a:pPr>
            <a:r>
              <a:rPr lang="en-US" sz="3200" b="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regardless of data location</a:t>
            </a:r>
          </a:p>
          <a:p>
            <a:pPr defTabSz="571500">
              <a:defRPr/>
            </a:pPr>
            <a:r>
              <a:rPr lang="en-US" sz="3200" dirty="0">
                <a:effectLst>
                  <a:outerShdw blurRad="38100" dist="38100" dir="2700000" algn="tl">
                    <a:srgbClr val="000000">
                      <a:alpha val="43137"/>
                    </a:srgbClr>
                  </a:outerShdw>
                </a:effectLst>
              </a:rPr>
              <a:t> 	or knowledge </a:t>
            </a:r>
          </a:p>
          <a:p>
            <a:pPr defTabSz="522288">
              <a:defRPr/>
            </a:pPr>
            <a:endParaRPr lang="en-US" sz="3600" dirty="0">
              <a:solidFill>
                <a:schemeClr val="bg1"/>
              </a:solidFill>
              <a:highlight>
                <a:srgbClr val="000080"/>
              </a:highlight>
            </a:endParaRPr>
          </a:p>
        </p:txBody>
      </p:sp>
      <p:sp>
        <p:nvSpPr>
          <p:cNvPr id="7" name="Footer Placeholder 6">
            <a:extLst>
              <a:ext uri="{FF2B5EF4-FFF2-40B4-BE49-F238E27FC236}">
                <a16:creationId xmlns:a16="http://schemas.microsoft.com/office/drawing/2014/main" id="{0684AB76-8069-2764-0C2D-262F54624CD1}"/>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085412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49</a:t>
            </a:fld>
            <a:endParaRPr lang="en-US"/>
          </a:p>
        </p:txBody>
      </p:sp>
      <p:sp>
        <p:nvSpPr>
          <p:cNvPr id="4" name="Title 7"/>
          <p:cNvSpPr txBox="1">
            <a:spLocks/>
          </p:cNvSpPr>
          <p:nvPr/>
        </p:nvSpPr>
        <p:spPr>
          <a:xfrm>
            <a:off x="1981200" y="274638"/>
            <a:ext cx="8229600" cy="1401762"/>
          </a:xfrm>
          <a:prstGeom prst="rect">
            <a:avLst/>
          </a:prstGeom>
        </p:spPr>
        <p:txBody>
          <a:bodyPr/>
          <a:lstStyle>
            <a:lvl1pPr algn="ctr" defTabSz="457200" rtl="0" eaLnBrk="1" latinLnBrk="0" hangingPunct="1">
              <a:spcBef>
                <a:spcPct val="0"/>
              </a:spcBef>
              <a:buNone/>
              <a:defRPr sz="4400" b="1" i="0" kern="1200" baseline="0">
                <a:solidFill>
                  <a:schemeClr val="tx1"/>
                </a:solidFill>
                <a:latin typeface="Arial"/>
                <a:ea typeface="+mj-ea"/>
                <a:cs typeface="+mj-cs"/>
              </a:defRPr>
            </a:lvl1pPr>
          </a:lstStyle>
          <a:p>
            <a:pPr>
              <a:defRPr/>
            </a:pPr>
            <a:r>
              <a:rPr lang="en-US" sz="1800"/>
              <a:t>Performing Response Tasks</a:t>
            </a:r>
            <a:br>
              <a:rPr lang="en-US"/>
            </a:br>
            <a:r>
              <a:rPr lang="en-US"/>
              <a:t>Who is the </a:t>
            </a:r>
            <a:r>
              <a:rPr lang="en-US">
                <a:solidFill>
                  <a:schemeClr val="bg1"/>
                </a:solidFill>
              </a:rPr>
              <a:t>Best</a:t>
            </a:r>
            <a:r>
              <a:rPr lang="en-US"/>
              <a:t> Respondent?</a:t>
            </a:r>
            <a:br>
              <a:rPr lang="en-US"/>
            </a:br>
            <a:r>
              <a:rPr lang="en-US" sz="1800" kern="0" err="1"/>
              <a:t>Willimack</a:t>
            </a:r>
            <a:r>
              <a:rPr lang="en-US" sz="1800" kern="0"/>
              <a:t> &amp; Nichols (2010); </a:t>
            </a:r>
            <a:r>
              <a:rPr lang="en-US" sz="1800" err="1"/>
              <a:t>Bavdaz</a:t>
            </a:r>
            <a:r>
              <a:rPr lang="en-US" sz="1800"/>
              <a:t> (2007, 2010)</a:t>
            </a:r>
          </a:p>
        </p:txBody>
      </p:sp>
      <p:sp>
        <p:nvSpPr>
          <p:cNvPr id="5" name="Content Placeholder 3"/>
          <p:cNvSpPr txBox="1">
            <a:spLocks/>
          </p:cNvSpPr>
          <p:nvPr/>
        </p:nvSpPr>
        <p:spPr>
          <a:xfrm>
            <a:off x="1911351" y="1600200"/>
            <a:ext cx="8367713" cy="46482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b="1">
              <a:solidFill>
                <a:srgbClr val="FF0000"/>
              </a:solidFill>
              <a:effectLst>
                <a:outerShdw blurRad="38100" dist="38100" dir="2700000" algn="tl">
                  <a:srgbClr val="000000">
                    <a:alpha val="43137"/>
                  </a:srgbClr>
                </a:outerShdw>
              </a:effectLst>
            </a:endParaRPr>
          </a:p>
        </p:txBody>
      </p:sp>
      <p:sp>
        <p:nvSpPr>
          <p:cNvPr id="6" name="Title 7"/>
          <p:cNvSpPr txBox="1">
            <a:spLocks/>
          </p:cNvSpPr>
          <p:nvPr/>
        </p:nvSpPr>
        <p:spPr>
          <a:xfrm>
            <a:off x="1981200" y="274638"/>
            <a:ext cx="8229600" cy="1401762"/>
          </a:xfrm>
          <a:prstGeom prst="rect">
            <a:avLst/>
          </a:prstGeom>
        </p:spPr>
        <p:txBody>
          <a:bodyPr/>
          <a:lstStyle>
            <a:lvl1pPr algn="ctr" defTabSz="457200" rtl="0" eaLnBrk="1" latinLnBrk="0" hangingPunct="1">
              <a:spcBef>
                <a:spcPct val="0"/>
              </a:spcBef>
              <a:buNone/>
              <a:defRPr sz="4400" b="1" i="0" kern="1200" baseline="0">
                <a:solidFill>
                  <a:schemeClr val="tx1"/>
                </a:solidFill>
                <a:latin typeface="Arial"/>
                <a:ea typeface="+mj-ea"/>
                <a:cs typeface="+mj-cs"/>
              </a:defRPr>
            </a:lvl1pPr>
          </a:lstStyle>
          <a:p>
            <a:pPr>
              <a:defRPr/>
            </a:pPr>
            <a:r>
              <a:rPr lang="en-US" sz="1800"/>
              <a:t>Performing Response Tasks</a:t>
            </a:r>
            <a:br>
              <a:rPr lang="en-US"/>
            </a:br>
            <a:r>
              <a:rPr lang="en-US"/>
              <a:t>Who is the Best Respondent?</a:t>
            </a:r>
            <a:br>
              <a:rPr lang="en-US"/>
            </a:br>
            <a:r>
              <a:rPr lang="en-US" sz="1800" kern="0" err="1"/>
              <a:t>Willimack</a:t>
            </a:r>
            <a:r>
              <a:rPr lang="en-US" sz="1800" kern="0"/>
              <a:t> &amp; Nichols (2010); </a:t>
            </a:r>
            <a:r>
              <a:rPr lang="en-US" sz="1800" err="1"/>
              <a:t>Bavdaz</a:t>
            </a:r>
            <a:r>
              <a:rPr lang="en-US" sz="1800"/>
              <a:t> (2007, 2010)</a:t>
            </a:r>
          </a:p>
        </p:txBody>
      </p:sp>
      <p:grpSp>
        <p:nvGrpSpPr>
          <p:cNvPr id="7" name="Group 5"/>
          <p:cNvGrpSpPr>
            <a:grpSpLocks/>
          </p:cNvGrpSpPr>
          <p:nvPr/>
        </p:nvGrpSpPr>
        <p:grpSpPr bwMode="auto">
          <a:xfrm>
            <a:off x="8459788" y="4067175"/>
            <a:ext cx="2894012" cy="2235200"/>
            <a:chOff x="914400" y="1752600"/>
            <a:chExt cx="7391400" cy="4505400"/>
          </a:xfrm>
        </p:grpSpPr>
        <p:pic>
          <p:nvPicPr>
            <p:cNvPr id="8" name="Picture 15" descr="C:\Program Files\Microsoft Office\MEDIA\CAGCAT10\j0300840.wmf"/>
            <p:cNvPicPr>
              <a:picLocks noChangeAspect="1" noChangeArrowheads="1"/>
            </p:cNvPicPr>
            <p:nvPr/>
          </p:nvPicPr>
          <p:blipFill>
            <a:blip r:embed="rId3"/>
            <a:srcRect/>
            <a:stretch>
              <a:fillRect/>
            </a:stretch>
          </p:blipFill>
          <p:spPr bwMode="auto">
            <a:xfrm>
              <a:off x="914400" y="1752600"/>
              <a:ext cx="7391400" cy="4505400"/>
            </a:xfrm>
            <a:prstGeom prst="rect">
              <a:avLst/>
            </a:prstGeom>
            <a:noFill/>
            <a:ln w="9525">
              <a:noFill/>
              <a:miter lim="800000"/>
              <a:headEnd/>
              <a:tailEnd/>
            </a:ln>
          </p:spPr>
        </p:pic>
        <p:sp>
          <p:nvSpPr>
            <p:cNvPr id="9" name="TextBox 8"/>
            <p:cNvSpPr txBox="1"/>
            <p:nvPr/>
          </p:nvSpPr>
          <p:spPr>
            <a:xfrm>
              <a:off x="1745577" y="4229290"/>
              <a:ext cx="2173226" cy="620772"/>
            </a:xfrm>
            <a:prstGeom prst="rect">
              <a:avLst/>
            </a:prstGeom>
            <a:noFill/>
          </p:spPr>
          <p:txBody>
            <a:bodyPr>
              <a:spAutoFit/>
            </a:bodyPr>
            <a:lstStyle/>
            <a:p>
              <a:pPr algn="ctr">
                <a:defRPr/>
              </a:pPr>
              <a:r>
                <a:rPr lang="en-US" sz="1400" b="1">
                  <a:solidFill>
                    <a:srgbClr val="FFFF99"/>
                  </a:solidFill>
                  <a:effectLst>
                    <a:outerShdw blurRad="38100" dist="38100" dir="2700000" algn="tl">
                      <a:srgbClr val="000000">
                        <a:alpha val="43137"/>
                      </a:srgbClr>
                    </a:outerShdw>
                  </a:effectLst>
                </a:rPr>
                <a:t>Benefits</a:t>
              </a:r>
            </a:p>
          </p:txBody>
        </p:sp>
        <p:sp>
          <p:nvSpPr>
            <p:cNvPr id="10" name="TextBox 9"/>
            <p:cNvSpPr txBox="1"/>
            <p:nvPr/>
          </p:nvSpPr>
          <p:spPr>
            <a:xfrm>
              <a:off x="5942012" y="3960502"/>
              <a:ext cx="1905627" cy="620373"/>
            </a:xfrm>
            <a:prstGeom prst="rect">
              <a:avLst/>
            </a:prstGeom>
            <a:noFill/>
          </p:spPr>
          <p:txBody>
            <a:bodyPr>
              <a:spAutoFit/>
            </a:bodyPr>
            <a:lstStyle/>
            <a:p>
              <a:pPr algn="ctr">
                <a:defRPr/>
              </a:pPr>
              <a:r>
                <a:rPr lang="en-US" sz="1400" b="1">
                  <a:solidFill>
                    <a:srgbClr val="FFFF99"/>
                  </a:solidFill>
                  <a:effectLst>
                    <a:outerShdw blurRad="38100" dist="38100" dir="2700000" algn="tl">
                      <a:srgbClr val="000000">
                        <a:alpha val="43137"/>
                      </a:srgbClr>
                    </a:outerShdw>
                  </a:effectLst>
                </a:rPr>
                <a:t>Costs</a:t>
              </a:r>
            </a:p>
          </p:txBody>
        </p:sp>
      </p:grpSp>
      <p:sp>
        <p:nvSpPr>
          <p:cNvPr id="11" name="Content Placeholder 3"/>
          <p:cNvSpPr txBox="1">
            <a:spLocks/>
          </p:cNvSpPr>
          <p:nvPr/>
        </p:nvSpPr>
        <p:spPr>
          <a:xfrm>
            <a:off x="1102659" y="1900238"/>
            <a:ext cx="8650941" cy="39624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Clr>
                <a:srgbClr val="1C5696"/>
              </a:buClr>
              <a:buFont typeface="Arial" pitchFamily="34" charset="0"/>
              <a:buChar char="•"/>
              <a:defRPr/>
            </a:pPr>
            <a:r>
              <a:rPr lang="en-US" sz="3200" b="1" dirty="0"/>
              <a:t>Routine </a:t>
            </a:r>
          </a:p>
          <a:p>
            <a:pPr lvl="1">
              <a:defRPr/>
            </a:pPr>
            <a:r>
              <a:rPr lang="en-US" dirty="0"/>
              <a:t>Boundary spanners</a:t>
            </a:r>
          </a:p>
          <a:p>
            <a:pPr lvl="1">
              <a:defRPr/>
            </a:pPr>
            <a:endParaRPr lang="en-US" sz="1600" dirty="0"/>
          </a:p>
          <a:p>
            <a:pPr>
              <a:buClr>
                <a:srgbClr val="FF0000"/>
              </a:buClr>
              <a:buFont typeface="Wingdings" pitchFamily="2" charset="2"/>
              <a:buChar char="Ø"/>
              <a:defRPr/>
            </a:pPr>
            <a:r>
              <a:rPr lang="en-US" b="1" dirty="0">
                <a:solidFill>
                  <a:srgbClr val="FF0000"/>
                </a:solidFill>
                <a:effectLst>
                  <a:outerShdw blurRad="38100" dist="38100" dir="2700000" algn="tl">
                    <a:srgbClr val="000000">
                      <a:alpha val="43137"/>
                    </a:srgbClr>
                  </a:outerShdw>
                </a:effectLst>
              </a:rPr>
              <a:t>Respondent selection is under the control of the business</a:t>
            </a:r>
          </a:p>
          <a:p>
            <a:pPr>
              <a:defRPr/>
            </a:pPr>
            <a:endParaRPr lang="en-US" dirty="0"/>
          </a:p>
        </p:txBody>
      </p:sp>
      <p:sp>
        <p:nvSpPr>
          <p:cNvPr id="2" name="Footer Placeholder 1">
            <a:extLst>
              <a:ext uri="{FF2B5EF4-FFF2-40B4-BE49-F238E27FC236}">
                <a16:creationId xmlns:a16="http://schemas.microsoft.com/office/drawing/2014/main" id="{7E31947F-9C40-EBE5-0CBC-BBB5F6DC1FC0}"/>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41011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6E6408-1A32-4BE4-BEC1-012CA33CBFE6}"/>
              </a:ext>
            </a:extLst>
          </p:cNvPr>
          <p:cNvSpPr>
            <a:spLocks noGrp="1"/>
          </p:cNvSpPr>
          <p:nvPr>
            <p:ph type="ctrTitle"/>
          </p:nvPr>
        </p:nvSpPr>
        <p:spPr>
          <a:xfrm>
            <a:off x="313492" y="534179"/>
            <a:ext cx="11376212" cy="2894821"/>
          </a:xfrm>
        </p:spPr>
        <p:txBody>
          <a:bodyPr>
            <a:normAutofit/>
          </a:bodyPr>
          <a:lstStyle/>
          <a:p>
            <a:r>
              <a:rPr lang="en-US" dirty="0"/>
              <a:t>Methodological Challenges and Opportunities for Collecting Data from Businesses</a:t>
            </a:r>
          </a:p>
        </p:txBody>
      </p:sp>
      <p:sp>
        <p:nvSpPr>
          <p:cNvPr id="6" name="Subtitle 5">
            <a:extLst>
              <a:ext uri="{FF2B5EF4-FFF2-40B4-BE49-F238E27FC236}">
                <a16:creationId xmlns:a16="http://schemas.microsoft.com/office/drawing/2014/main" id="{B738EEAC-B906-493C-B5AA-96F0F3E91FC0}"/>
              </a:ext>
            </a:extLst>
          </p:cNvPr>
          <p:cNvSpPr>
            <a:spLocks noGrp="1"/>
          </p:cNvSpPr>
          <p:nvPr>
            <p:ph type="subTitle" idx="1"/>
          </p:nvPr>
        </p:nvSpPr>
        <p:spPr>
          <a:xfrm>
            <a:off x="1311564" y="3740923"/>
            <a:ext cx="9144000" cy="1283660"/>
          </a:xfrm>
        </p:spPr>
        <p:txBody>
          <a:bodyPr>
            <a:normAutofit/>
          </a:bodyPr>
          <a:lstStyle/>
          <a:p>
            <a:pPr>
              <a:lnSpc>
                <a:spcPct val="100000"/>
              </a:lnSpc>
              <a:spcBef>
                <a:spcPts val="0"/>
              </a:spcBef>
            </a:pPr>
            <a:r>
              <a:rPr lang="en-US" i="1" dirty="0"/>
              <a:t>Diane K. </a:t>
            </a:r>
            <a:r>
              <a:rPr lang="en-US" i="1" dirty="0" err="1"/>
              <a:t>Willimack</a:t>
            </a:r>
            <a:endParaRPr lang="en-US" i="1" dirty="0"/>
          </a:p>
          <a:p>
            <a:pPr>
              <a:lnSpc>
                <a:spcPct val="100000"/>
              </a:lnSpc>
              <a:spcBef>
                <a:spcPts val="0"/>
              </a:spcBef>
            </a:pPr>
            <a:r>
              <a:rPr lang="en-US" i="1" dirty="0"/>
              <a:t>Senior Survey Methodologist for Economic Programs</a:t>
            </a:r>
          </a:p>
          <a:p>
            <a:pPr>
              <a:lnSpc>
                <a:spcPct val="100000"/>
              </a:lnSpc>
              <a:spcBef>
                <a:spcPts val="0"/>
              </a:spcBef>
            </a:pPr>
            <a:r>
              <a:rPr lang="en-US" i="1" dirty="0"/>
              <a:t>U.S. Census Bureau</a:t>
            </a:r>
          </a:p>
        </p:txBody>
      </p:sp>
      <p:sp>
        <p:nvSpPr>
          <p:cNvPr id="2" name="TextBox 4">
            <a:extLst>
              <a:ext uri="{FF2B5EF4-FFF2-40B4-BE49-F238E27FC236}">
                <a16:creationId xmlns:a16="http://schemas.microsoft.com/office/drawing/2014/main" id="{7DA793B7-438E-6B67-BBDA-E3F1355037F4}"/>
              </a:ext>
            </a:extLst>
          </p:cNvPr>
          <p:cNvSpPr txBox="1">
            <a:spLocks noChangeArrowheads="1"/>
          </p:cNvSpPr>
          <p:nvPr/>
        </p:nvSpPr>
        <p:spPr bwMode="auto">
          <a:xfrm>
            <a:off x="9245763" y="5682251"/>
            <a:ext cx="2743200" cy="757130"/>
          </a:xfrm>
          <a:prstGeom prst="rect">
            <a:avLst/>
          </a:prstGeom>
          <a:noFill/>
          <a:ln w="3175">
            <a:noFill/>
            <a:miter lim="800000"/>
            <a:headEnd/>
            <a:tailEnd/>
          </a:ln>
        </p:spPr>
        <p:txBody>
          <a:bodyPr wrap="square">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white">
                    <a:lumMod val="65000"/>
                  </a:prstClr>
                </a:solidFill>
                <a:effectLst/>
                <a:uLnTx/>
                <a:uFillTx/>
                <a:latin typeface="Calibri" panose="020F0502020204030204"/>
                <a:ea typeface="+mn-ea"/>
                <a:cs typeface="+mn-cs"/>
              </a:rPr>
              <a:t>Any views expressed are those of the author and not those of the U.S. Census Bureau. </a:t>
            </a:r>
          </a:p>
        </p:txBody>
      </p:sp>
      <p:sp>
        <p:nvSpPr>
          <p:cNvPr id="3" name="TextBox 4">
            <a:extLst>
              <a:ext uri="{FF2B5EF4-FFF2-40B4-BE49-F238E27FC236}">
                <a16:creationId xmlns:a16="http://schemas.microsoft.com/office/drawing/2014/main" id="{F5E0519F-DF8F-56B2-62BB-EF4C2622528C}"/>
              </a:ext>
            </a:extLst>
          </p:cNvPr>
          <p:cNvSpPr txBox="1">
            <a:spLocks noChangeArrowheads="1"/>
          </p:cNvSpPr>
          <p:nvPr/>
        </p:nvSpPr>
        <p:spPr bwMode="auto">
          <a:xfrm>
            <a:off x="3057506" y="5682251"/>
            <a:ext cx="5449455" cy="923330"/>
          </a:xfrm>
          <a:prstGeom prst="rect">
            <a:avLst/>
          </a:prstGeom>
          <a:noFill/>
          <a:ln w="9525">
            <a:solidFill>
              <a:schemeClr val="bg2">
                <a:lumMod val="50000"/>
              </a:schemeClr>
            </a:solidFill>
            <a:prstDash val="sysDot"/>
            <a:miter lim="800000"/>
            <a:headEnd/>
            <a:tailEnd/>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American Association for Public Opinion Research</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WEBINAR</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panose="020F0502020204030204"/>
                <a:ea typeface="+mn-ea"/>
                <a:cs typeface="+mn-cs"/>
              </a:rPr>
              <a:t>April 27, 2023</a:t>
            </a:r>
          </a:p>
        </p:txBody>
      </p:sp>
    </p:spTree>
    <p:extLst>
      <p:ext uri="{BB962C8B-B14F-4D97-AF65-F5344CB8AC3E}">
        <p14:creationId xmlns:p14="http://schemas.microsoft.com/office/powerpoint/2010/main" val="2508913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50</a:t>
            </a:fld>
            <a:endParaRPr lang="en-US"/>
          </a:p>
        </p:txBody>
      </p:sp>
      <p:sp>
        <p:nvSpPr>
          <p:cNvPr id="4" name="Title 7"/>
          <p:cNvSpPr txBox="1">
            <a:spLocks/>
          </p:cNvSpPr>
          <p:nvPr/>
        </p:nvSpPr>
        <p:spPr>
          <a:xfrm>
            <a:off x="1299882" y="294481"/>
            <a:ext cx="9372600" cy="1401762"/>
          </a:xfrm>
          <a:prstGeom prst="rect">
            <a:avLst/>
          </a:prstGeom>
        </p:spPr>
        <p:txBody>
          <a:bodyPr/>
          <a:lstStyle>
            <a:lvl1pPr algn="ctr" defTabSz="457200" rtl="0" eaLnBrk="1" latinLnBrk="0" hangingPunct="1">
              <a:spcBef>
                <a:spcPct val="0"/>
              </a:spcBef>
              <a:buNone/>
              <a:defRPr sz="4400" b="1" i="0" kern="1200" baseline="0">
                <a:solidFill>
                  <a:schemeClr val="tx1"/>
                </a:solidFill>
                <a:latin typeface="Arial"/>
                <a:ea typeface="+mj-ea"/>
                <a:cs typeface="+mj-cs"/>
              </a:defRPr>
            </a:lvl1pPr>
          </a:lstStyle>
          <a:p>
            <a:pPr>
              <a:defRPr/>
            </a:pPr>
            <a:r>
              <a:rPr lang="en-US" sz="1800" dirty="0"/>
              <a:t>Performing Response Tasks</a:t>
            </a:r>
            <a:br>
              <a:rPr lang="en-US" dirty="0"/>
            </a:br>
            <a:r>
              <a:rPr lang="en-US" dirty="0"/>
              <a:t>Who is the </a:t>
            </a:r>
            <a:r>
              <a:rPr lang="en-US" strike="sngStrike" dirty="0"/>
              <a:t>Best</a:t>
            </a:r>
            <a:r>
              <a:rPr lang="en-US" dirty="0"/>
              <a:t> Respondent?</a:t>
            </a:r>
            <a:br>
              <a:rPr lang="en-US" dirty="0"/>
            </a:br>
            <a:r>
              <a:rPr lang="en-US" sz="2000" kern="0" dirty="0"/>
              <a:t>Willimack &amp; Nichols (2010); Tuttle (2009); </a:t>
            </a:r>
            <a:r>
              <a:rPr lang="en-US" sz="2000" dirty="0" err="1"/>
              <a:t>Bavdaz</a:t>
            </a:r>
            <a:r>
              <a:rPr lang="en-US" sz="2000" dirty="0"/>
              <a:t> (2007, 2010)</a:t>
            </a:r>
            <a:endParaRPr lang="en-US" dirty="0"/>
          </a:p>
        </p:txBody>
      </p:sp>
      <p:sp>
        <p:nvSpPr>
          <p:cNvPr id="5" name="Content Placeholder 3"/>
          <p:cNvSpPr txBox="1">
            <a:spLocks/>
          </p:cNvSpPr>
          <p:nvPr/>
        </p:nvSpPr>
        <p:spPr>
          <a:xfrm>
            <a:off x="1911351" y="1600200"/>
            <a:ext cx="8367713" cy="46482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b="1">
              <a:solidFill>
                <a:srgbClr val="FF0000"/>
              </a:solidFill>
              <a:effectLst>
                <a:outerShdw blurRad="38100" dist="38100" dir="2700000" algn="tl">
                  <a:srgbClr val="000000">
                    <a:alpha val="43137"/>
                  </a:srgbClr>
                </a:outerShdw>
              </a:effectLst>
            </a:endParaRPr>
          </a:p>
        </p:txBody>
      </p:sp>
      <p:sp>
        <p:nvSpPr>
          <p:cNvPr id="6" name="Content Placeholder 3"/>
          <p:cNvSpPr txBox="1">
            <a:spLocks/>
          </p:cNvSpPr>
          <p:nvPr/>
        </p:nvSpPr>
        <p:spPr>
          <a:xfrm>
            <a:off x="618565" y="1900238"/>
            <a:ext cx="10735235" cy="3962400"/>
          </a:xfrm>
          <a:prstGeom prst="rect">
            <a:avLst/>
          </a:prstGeom>
        </p:spPr>
        <p:txBody>
          <a:bodyPr/>
          <a:lst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t>Distributed data requires multiple respondents and    data providers</a:t>
            </a:r>
          </a:p>
          <a:p>
            <a:pPr>
              <a:defRPr/>
            </a:pPr>
            <a:r>
              <a:rPr lang="en-US" dirty="0"/>
              <a:t>Respondent manages the collection of data from others</a:t>
            </a:r>
          </a:p>
          <a:p>
            <a:pPr lvl="1">
              <a:defRPr/>
            </a:pPr>
            <a:r>
              <a:rPr lang="en-US" dirty="0"/>
              <a:t>Gathers and compiles data</a:t>
            </a:r>
          </a:p>
          <a:p>
            <a:pPr lvl="1">
              <a:defRPr/>
            </a:pPr>
            <a:endParaRPr lang="en-US" sz="1600" dirty="0"/>
          </a:p>
          <a:p>
            <a:pPr>
              <a:buClr>
                <a:srgbClr val="FF0000"/>
              </a:buClr>
              <a:buFont typeface="Wingdings" pitchFamily="2" charset="2"/>
              <a:buChar char="Ø"/>
              <a:defRPr/>
            </a:pPr>
            <a:r>
              <a:rPr lang="en-US" b="1" dirty="0">
                <a:solidFill>
                  <a:srgbClr val="FF0000"/>
                </a:solidFill>
                <a:effectLst>
                  <a:outerShdw blurRad="38100" dist="38100" dir="2700000" algn="tl">
                    <a:srgbClr val="000000">
                      <a:alpha val="43137"/>
                    </a:srgbClr>
                  </a:outerShdw>
                </a:effectLst>
              </a:rPr>
              <a:t>Respondent = Survey Coordinator</a:t>
            </a:r>
          </a:p>
          <a:p>
            <a:pPr>
              <a:buClr>
                <a:srgbClr val="FF0000"/>
              </a:buClr>
              <a:buFont typeface="Wingdings" pitchFamily="2" charset="2"/>
              <a:buChar char="Ø"/>
              <a:defRPr/>
            </a:pPr>
            <a:r>
              <a:rPr lang="en-US" b="1" dirty="0">
                <a:solidFill>
                  <a:srgbClr val="FF0000"/>
                </a:solidFill>
                <a:effectLst>
                  <a:outerShdw blurRad="38100" dist="38100" dir="2700000" algn="tl">
                    <a:srgbClr val="000000">
                      <a:alpha val="43137"/>
                    </a:srgbClr>
                  </a:outerShdw>
                </a:effectLst>
              </a:rPr>
              <a:t>Delegates response tasks</a:t>
            </a:r>
          </a:p>
        </p:txBody>
      </p:sp>
      <p:sp>
        <p:nvSpPr>
          <p:cNvPr id="7" name="Footer Placeholder 6">
            <a:extLst>
              <a:ext uri="{FF2B5EF4-FFF2-40B4-BE49-F238E27FC236}">
                <a16:creationId xmlns:a16="http://schemas.microsoft.com/office/drawing/2014/main" id="{D99B1C11-2D55-C551-715D-C59B16E5DCB9}"/>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384693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51</a:t>
            </a:fld>
            <a:endParaRPr lang="en-US"/>
          </a:p>
        </p:txBody>
      </p:sp>
      <p:sp>
        <p:nvSpPr>
          <p:cNvPr id="4" name="Title 1"/>
          <p:cNvSpPr txBox="1">
            <a:spLocks/>
          </p:cNvSpPr>
          <p:nvPr/>
        </p:nvSpPr>
        <p:spPr>
          <a:xfrm>
            <a:off x="1981200" y="152400"/>
            <a:ext cx="8229600" cy="1143000"/>
          </a:xfrm>
          <a:prstGeom prst="rect">
            <a:avLst/>
          </a:prstGeom>
        </p:spPr>
        <p:txBody>
          <a:bodyPr rtlCol="0">
            <a:normAutofit fontScale="90000"/>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r>
              <a:rPr lang="en-US" sz="4000"/>
              <a:t>Performing Response Tasks</a:t>
            </a:r>
            <a:r>
              <a:rPr lang="en-US"/>
              <a:t> </a:t>
            </a:r>
            <a:br>
              <a:rPr lang="en-US"/>
            </a:br>
            <a:r>
              <a:rPr lang="en-US" sz="2000" err="1"/>
              <a:t>Sudman</a:t>
            </a:r>
            <a:r>
              <a:rPr lang="en-US" sz="2000"/>
              <a:t> et al. (2000) / </a:t>
            </a:r>
            <a:r>
              <a:rPr lang="en-US" sz="2000" kern="0" err="1"/>
              <a:t>Willimack</a:t>
            </a:r>
            <a:r>
              <a:rPr lang="en-US" sz="2000" kern="0"/>
              <a:t> &amp; Nichols (2010); </a:t>
            </a:r>
            <a:r>
              <a:rPr lang="en-US" sz="2000" err="1"/>
              <a:t>Bavdaz</a:t>
            </a:r>
            <a:r>
              <a:rPr lang="en-US" sz="2000"/>
              <a:t> (2007, 2010)</a:t>
            </a:r>
          </a:p>
        </p:txBody>
      </p:sp>
      <p:sp>
        <p:nvSpPr>
          <p:cNvPr id="5" name="Content Placeholder 2"/>
          <p:cNvSpPr txBox="1">
            <a:spLocks/>
          </p:cNvSpPr>
          <p:nvPr/>
        </p:nvSpPr>
        <p:spPr>
          <a:xfrm>
            <a:off x="2257425" y="1653165"/>
            <a:ext cx="8229600"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dirty="0"/>
              <a:t>Record formation &amp; encoding</a:t>
            </a:r>
          </a:p>
          <a:p>
            <a:pPr marL="514350" indent="-514350">
              <a:buFont typeface="+mj-lt"/>
              <a:buAutoNum type="arabicParenR"/>
              <a:defRPr/>
            </a:pPr>
            <a:r>
              <a:rPr lang="en-US" dirty="0"/>
              <a:t>Organizing response tasks</a:t>
            </a:r>
          </a:p>
          <a:p>
            <a:pPr marL="914400" lvl="1" indent="-514350">
              <a:buFont typeface="+mj-lt"/>
              <a:buAutoNum type="alphaLcParenR"/>
              <a:defRPr/>
            </a:pPr>
            <a:r>
              <a:rPr lang="en-US" dirty="0"/>
              <a:t>Respondent selection</a:t>
            </a:r>
          </a:p>
          <a:p>
            <a:pPr marL="914400" lvl="1" indent="-514350">
              <a:buFont typeface="+mj-lt"/>
              <a:buAutoNum type="alphaLcParenR"/>
              <a:defRPr/>
            </a:pPr>
            <a:r>
              <a:rPr lang="en-US" dirty="0"/>
              <a:t>Scheduling</a:t>
            </a:r>
          </a:p>
          <a:p>
            <a:pPr marL="914400" lvl="1" indent="-514350">
              <a:buFont typeface="+mj-lt"/>
              <a:buAutoNum type="alphaLcParenR"/>
              <a:defRPr/>
            </a:pPr>
            <a:r>
              <a:rPr lang="en-US" dirty="0"/>
              <a:t>Prioritizing &amp; motivation</a:t>
            </a:r>
          </a:p>
          <a:p>
            <a:pPr marL="514350" indent="-514350">
              <a:buFont typeface="+mj-lt"/>
              <a:buAutoNum type="arabicParenR"/>
              <a:defRPr/>
            </a:pPr>
            <a:r>
              <a:rPr lang="en-US" dirty="0"/>
              <a:t>Comprehension</a:t>
            </a:r>
          </a:p>
          <a:p>
            <a:pPr marL="514350" indent="-514350">
              <a:buFont typeface="+mj-lt"/>
              <a:buAutoNum type="arabicParenR"/>
              <a:defRPr/>
            </a:pPr>
            <a:r>
              <a:rPr lang="en-US" dirty="0"/>
              <a:t>Retrieval</a:t>
            </a:r>
          </a:p>
          <a:p>
            <a:pPr marL="514350" indent="-514350">
              <a:buFont typeface="+mj-lt"/>
              <a:buAutoNum type="arabicParenR"/>
              <a:defRPr/>
            </a:pPr>
            <a:r>
              <a:rPr lang="en-US" dirty="0"/>
              <a:t>Judgment</a:t>
            </a:r>
          </a:p>
          <a:p>
            <a:pPr marL="514350" indent="-514350">
              <a:buFont typeface="+mj-lt"/>
              <a:buAutoNum type="arabicParenR"/>
              <a:defRPr/>
            </a:pPr>
            <a:r>
              <a:rPr lang="en-US" dirty="0"/>
              <a:t>Communication</a:t>
            </a:r>
          </a:p>
          <a:p>
            <a:pPr marL="514350" indent="-514350">
              <a:buFont typeface="+mj-lt"/>
              <a:buAutoNum type="arabicParenR"/>
              <a:defRPr/>
            </a:pPr>
            <a:r>
              <a:rPr lang="en-US" dirty="0"/>
              <a:t>Releasing the data</a:t>
            </a:r>
          </a:p>
        </p:txBody>
      </p:sp>
      <p:grpSp>
        <p:nvGrpSpPr>
          <p:cNvPr id="6" name="Group 5"/>
          <p:cNvGrpSpPr>
            <a:grpSpLocks/>
          </p:cNvGrpSpPr>
          <p:nvPr/>
        </p:nvGrpSpPr>
        <p:grpSpPr bwMode="auto">
          <a:xfrm>
            <a:off x="7697601" y="2969492"/>
            <a:ext cx="3757612" cy="3121025"/>
            <a:chOff x="5386388" y="3234473"/>
            <a:chExt cx="3757612" cy="3121877"/>
          </a:xfrm>
        </p:grpSpPr>
        <p:sp>
          <p:nvSpPr>
            <p:cNvPr id="7" name="Explosion 2 6"/>
            <p:cNvSpPr/>
            <p:nvPr/>
          </p:nvSpPr>
          <p:spPr>
            <a:xfrm>
              <a:off x="5386388" y="3234473"/>
              <a:ext cx="3757612" cy="3121877"/>
            </a:xfrm>
            <a:prstGeom prst="irregularSeal2">
              <a:avLst/>
            </a:prstGeom>
            <a:gradFill>
              <a:gsLst>
                <a:gs pos="0">
                  <a:schemeClr val="accent1">
                    <a:tint val="100000"/>
                    <a:shade val="100000"/>
                    <a:satMod val="130000"/>
                  </a:schemeClr>
                </a:gs>
                <a:gs pos="42000">
                  <a:srgbClr val="B3DBFF"/>
                </a:gs>
              </a:gsLst>
            </a:gradFill>
            <a:ln w="31750" cmpd="sng"/>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 Box 12"/>
            <p:cNvSpPr txBox="1">
              <a:spLocks noChangeArrowheads="1"/>
            </p:cNvSpPr>
            <p:nvPr/>
          </p:nvSpPr>
          <p:spPr bwMode="auto">
            <a:xfrm>
              <a:off x="5940425" y="4379373"/>
              <a:ext cx="2287588" cy="832077"/>
            </a:xfrm>
            <a:prstGeom prst="rect">
              <a:avLst/>
            </a:prstGeom>
            <a:noFill/>
            <a:ln>
              <a:noFill/>
            </a:ln>
            <a:effectLst/>
          </p:spPr>
          <p:txBody>
            <a:bodyPr>
              <a:spAutoFit/>
            </a:bodyPr>
            <a:lstStyle/>
            <a:p>
              <a:pPr algn="ctr">
                <a:defRPr/>
              </a:pPr>
              <a:r>
                <a:rPr lang="en-US" sz="4800" b="1">
                  <a:solidFill>
                    <a:srgbClr val="FF0000"/>
                  </a:solidFill>
                  <a:effectLst>
                    <a:outerShdw blurRad="38100" dist="38100" dir="2700000" algn="tl">
                      <a:srgbClr val="000000"/>
                    </a:outerShdw>
                  </a:effectLst>
                </a:rPr>
                <a:t>WORK!</a:t>
              </a:r>
            </a:p>
          </p:txBody>
        </p:sp>
      </p:grpSp>
      <p:sp>
        <p:nvSpPr>
          <p:cNvPr id="9" name="Footer Placeholder 8">
            <a:extLst>
              <a:ext uri="{FF2B5EF4-FFF2-40B4-BE49-F238E27FC236}">
                <a16:creationId xmlns:a16="http://schemas.microsoft.com/office/drawing/2014/main" id="{F7AE23F9-77A8-EFDC-475E-3E4090BCCBBA}"/>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237225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52</a:t>
            </a:fld>
            <a:endParaRPr lang="en-US"/>
          </a:p>
        </p:txBody>
      </p:sp>
      <p:sp>
        <p:nvSpPr>
          <p:cNvPr id="4" name="Rectangle 28"/>
          <p:cNvSpPr>
            <a:spLocks noChangeArrowheads="1"/>
          </p:cNvSpPr>
          <p:nvPr/>
        </p:nvSpPr>
        <p:spPr bwMode="auto">
          <a:xfrm>
            <a:off x="3581400" y="1801813"/>
            <a:ext cx="4800600" cy="892175"/>
          </a:xfrm>
          <a:prstGeom prst="rect">
            <a:avLst/>
          </a:prstGeom>
          <a:noFill/>
          <a:ln w="22225">
            <a:solidFill>
              <a:schemeClr val="tx1"/>
            </a:solidFill>
            <a:miter lim="800000"/>
            <a:headEnd/>
            <a:tailEnd/>
          </a:ln>
        </p:spPr>
        <p:txBody>
          <a:bodyPr>
            <a:spAutoFit/>
          </a:bodyPr>
          <a:lstStyle/>
          <a:p>
            <a:pPr algn="ctr"/>
            <a:r>
              <a:rPr lang="en-US" sz="2800" b="1">
                <a:latin typeface="Calibri" pitchFamily="34" charset="0"/>
              </a:rPr>
              <a:t>SURVEY COORDINATOR</a:t>
            </a:r>
          </a:p>
          <a:p>
            <a:pPr algn="ctr"/>
            <a:r>
              <a:rPr lang="en-US" sz="2400">
                <a:latin typeface="Calibri" pitchFamily="34" charset="0"/>
              </a:rPr>
              <a:t>obtains data from others</a:t>
            </a:r>
          </a:p>
        </p:txBody>
      </p:sp>
      <p:sp>
        <p:nvSpPr>
          <p:cNvPr id="5" name="Text Box 30"/>
          <p:cNvSpPr txBox="1">
            <a:spLocks noChangeArrowheads="1"/>
          </p:cNvSpPr>
          <p:nvPr/>
        </p:nvSpPr>
        <p:spPr bwMode="auto">
          <a:xfrm>
            <a:off x="6934200" y="2854324"/>
            <a:ext cx="1143000" cy="369332"/>
          </a:xfrm>
          <a:prstGeom prst="rect">
            <a:avLst/>
          </a:prstGeom>
          <a:noFill/>
          <a:ln w="9525">
            <a:noFill/>
            <a:miter lim="800000"/>
            <a:headEnd/>
            <a:tailEnd/>
          </a:ln>
        </p:spPr>
        <p:txBody>
          <a:bodyPr>
            <a:spAutoFit/>
          </a:bodyPr>
          <a:lstStyle/>
          <a:p>
            <a:pPr>
              <a:spcBef>
                <a:spcPct val="50000"/>
              </a:spcBef>
            </a:pPr>
            <a:endParaRPr lang="nl-NL">
              <a:latin typeface="Calibri" pitchFamily="34" charset="0"/>
            </a:endParaRPr>
          </a:p>
        </p:txBody>
      </p:sp>
      <p:sp>
        <p:nvSpPr>
          <p:cNvPr id="6" name="Text Box 26"/>
          <p:cNvSpPr txBox="1">
            <a:spLocks noChangeArrowheads="1"/>
          </p:cNvSpPr>
          <p:nvPr/>
        </p:nvSpPr>
        <p:spPr bwMode="auto">
          <a:xfrm>
            <a:off x="1719264" y="2746375"/>
            <a:ext cx="2605087" cy="92392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solidFill>
                  <a:srgbClr val="002060"/>
                </a:solidFill>
                <a:latin typeface="Tahoma" pitchFamily="34" charset="0"/>
              </a:rPr>
              <a:t>Emails/faxes actual survey question(s) including instructions </a:t>
            </a:r>
          </a:p>
        </p:txBody>
      </p:sp>
      <p:sp>
        <p:nvSpPr>
          <p:cNvPr id="7" name="Line 1027"/>
          <p:cNvSpPr>
            <a:spLocks noChangeShapeType="1"/>
          </p:cNvSpPr>
          <p:nvPr/>
        </p:nvSpPr>
        <p:spPr bwMode="auto">
          <a:xfrm flipH="1">
            <a:off x="3733800" y="2797174"/>
            <a:ext cx="1905000" cy="1047750"/>
          </a:xfrm>
          <a:prstGeom prst="line">
            <a:avLst/>
          </a:prstGeom>
          <a:noFill/>
          <a:ln w="50800">
            <a:solidFill>
              <a:schemeClr val="accent1"/>
            </a:solidFill>
            <a:round/>
            <a:headEnd type="none" w="sm" len="sm"/>
            <a:tailEnd type="triangle" w="med" len="med"/>
          </a:ln>
        </p:spPr>
        <p:txBody>
          <a:bodyPr wrap="none" anchor="ctr"/>
          <a:lstStyle/>
          <a:p>
            <a:endParaRPr lang="nl-NL"/>
          </a:p>
        </p:txBody>
      </p:sp>
      <p:sp>
        <p:nvSpPr>
          <p:cNvPr id="8" name="Line 7"/>
          <p:cNvSpPr>
            <a:spLocks noChangeShapeType="1"/>
          </p:cNvSpPr>
          <p:nvPr/>
        </p:nvSpPr>
        <p:spPr bwMode="auto">
          <a:xfrm>
            <a:off x="5905500" y="2813050"/>
            <a:ext cx="2057400" cy="1050925"/>
          </a:xfrm>
          <a:prstGeom prst="line">
            <a:avLst/>
          </a:prstGeom>
          <a:noFill/>
          <a:ln w="50800">
            <a:solidFill>
              <a:schemeClr val="accent1"/>
            </a:solidFill>
            <a:round/>
            <a:headEnd type="none" w="sm" len="sm"/>
            <a:tailEnd type="triangle" w="med" len="med"/>
          </a:ln>
        </p:spPr>
        <p:txBody>
          <a:bodyPr wrap="none" anchor="ctr"/>
          <a:lstStyle/>
          <a:p>
            <a:endParaRPr lang="nl-NL"/>
          </a:p>
        </p:txBody>
      </p:sp>
      <p:sp>
        <p:nvSpPr>
          <p:cNvPr id="9" name="Text Box 8"/>
          <p:cNvSpPr txBox="1">
            <a:spLocks noChangeArrowheads="1"/>
          </p:cNvSpPr>
          <p:nvPr/>
        </p:nvSpPr>
        <p:spPr bwMode="auto">
          <a:xfrm>
            <a:off x="7853364" y="2797175"/>
            <a:ext cx="2814637" cy="923925"/>
          </a:xfrm>
          <a:prstGeom prst="rect">
            <a:avLst/>
          </a:prstGeom>
          <a:noFill/>
          <a:ln w="12700">
            <a:noFill/>
            <a:miter lim="800000"/>
            <a:headEnd type="none" w="sm" len="sm"/>
            <a:tailEnd type="none" w="sm" len="sm"/>
          </a:ln>
        </p:spPr>
        <p:txBody>
          <a:bodyPr>
            <a:spAutoFit/>
          </a:bodyPr>
          <a:lstStyle/>
          <a:p>
            <a:pPr eaLnBrk="0" hangingPunct="0"/>
            <a:r>
              <a:rPr lang="en-US">
                <a:solidFill>
                  <a:srgbClr val="002060"/>
                </a:solidFill>
                <a:latin typeface="Tahoma" pitchFamily="34" charset="0"/>
              </a:rPr>
              <a:t>Phone/email; does </a:t>
            </a:r>
            <a:r>
              <a:rPr lang="en-US" u="sng">
                <a:solidFill>
                  <a:srgbClr val="002060"/>
                </a:solidFill>
                <a:latin typeface="Tahoma" pitchFamily="34" charset="0"/>
              </a:rPr>
              <a:t>not</a:t>
            </a:r>
            <a:r>
              <a:rPr lang="en-US">
                <a:solidFill>
                  <a:srgbClr val="002060"/>
                </a:solidFill>
                <a:latin typeface="Tahoma" pitchFamily="34" charset="0"/>
              </a:rPr>
              <a:t> include actual survey questions &amp; instructions</a:t>
            </a:r>
          </a:p>
        </p:txBody>
      </p:sp>
      <p:grpSp>
        <p:nvGrpSpPr>
          <p:cNvPr id="10" name="Group 21"/>
          <p:cNvGrpSpPr>
            <a:grpSpLocks/>
          </p:cNvGrpSpPr>
          <p:nvPr/>
        </p:nvGrpSpPr>
        <p:grpSpPr bwMode="auto">
          <a:xfrm>
            <a:off x="3390900" y="4208463"/>
            <a:ext cx="5181600" cy="1831975"/>
            <a:chOff x="1828800" y="3936942"/>
            <a:chExt cx="5181600" cy="1832410"/>
          </a:xfrm>
        </p:grpSpPr>
        <p:sp>
          <p:nvSpPr>
            <p:cNvPr id="11" name="Line 1027"/>
            <p:cNvSpPr>
              <a:spLocks noChangeShapeType="1"/>
            </p:cNvSpPr>
            <p:nvPr/>
          </p:nvSpPr>
          <p:spPr bwMode="auto">
            <a:xfrm flipH="1">
              <a:off x="4419600" y="3936942"/>
              <a:ext cx="1943100" cy="863658"/>
            </a:xfrm>
            <a:prstGeom prst="line">
              <a:avLst/>
            </a:prstGeom>
            <a:noFill/>
            <a:ln w="50800">
              <a:solidFill>
                <a:schemeClr val="accent1"/>
              </a:solidFill>
              <a:round/>
              <a:headEnd type="none" w="sm" len="sm"/>
              <a:tailEnd type="triangle" w="med" len="med"/>
            </a:ln>
          </p:spPr>
          <p:txBody>
            <a:bodyPr wrap="none" anchor="ctr"/>
            <a:lstStyle/>
            <a:p>
              <a:endParaRPr lang="nl-NL"/>
            </a:p>
          </p:txBody>
        </p:sp>
        <p:sp>
          <p:nvSpPr>
            <p:cNvPr id="12" name="Line 7"/>
            <p:cNvSpPr>
              <a:spLocks noChangeShapeType="1"/>
            </p:cNvSpPr>
            <p:nvPr/>
          </p:nvSpPr>
          <p:spPr bwMode="auto">
            <a:xfrm>
              <a:off x="2171700" y="3962400"/>
              <a:ext cx="1943100" cy="838200"/>
            </a:xfrm>
            <a:prstGeom prst="line">
              <a:avLst/>
            </a:prstGeom>
            <a:noFill/>
            <a:ln w="50800">
              <a:solidFill>
                <a:schemeClr val="accent1"/>
              </a:solidFill>
              <a:round/>
              <a:headEnd type="none" w="sm" len="sm"/>
              <a:tailEnd type="triangle" w="med" len="med"/>
            </a:ln>
          </p:spPr>
          <p:txBody>
            <a:bodyPr wrap="none" anchor="ctr"/>
            <a:lstStyle/>
            <a:p>
              <a:endParaRPr lang="nl-NL"/>
            </a:p>
          </p:txBody>
        </p:sp>
        <p:sp>
          <p:nvSpPr>
            <p:cNvPr id="13" name="Rectangle 28"/>
            <p:cNvSpPr>
              <a:spLocks noChangeArrowheads="1"/>
            </p:cNvSpPr>
            <p:nvPr/>
          </p:nvSpPr>
          <p:spPr bwMode="auto">
            <a:xfrm>
              <a:off x="1828800" y="4876800"/>
              <a:ext cx="5181600" cy="892552"/>
            </a:xfrm>
            <a:prstGeom prst="rect">
              <a:avLst/>
            </a:prstGeom>
            <a:noFill/>
            <a:ln w="25400">
              <a:solidFill>
                <a:schemeClr val="tx1"/>
              </a:solidFill>
              <a:miter lim="800000"/>
              <a:headEnd/>
              <a:tailEnd/>
            </a:ln>
          </p:spPr>
          <p:txBody>
            <a:bodyPr>
              <a:spAutoFit/>
            </a:bodyPr>
            <a:lstStyle/>
            <a:p>
              <a:pPr algn="ctr"/>
              <a:r>
                <a:rPr lang="en-US" sz="2800" b="1">
                  <a:latin typeface="Calibri" pitchFamily="34" charset="0"/>
                </a:rPr>
                <a:t>SURVEY COORDINATOR</a:t>
              </a:r>
            </a:p>
            <a:p>
              <a:pPr algn="ctr"/>
              <a:r>
                <a:rPr lang="en-US" sz="2400">
                  <a:latin typeface="Calibri" pitchFamily="34" charset="0"/>
                </a:rPr>
                <a:t>completes the questionnaire</a:t>
              </a:r>
            </a:p>
          </p:txBody>
        </p:sp>
      </p:grpSp>
      <p:sp>
        <p:nvSpPr>
          <p:cNvPr id="14" name="TextBox 13"/>
          <p:cNvSpPr txBox="1">
            <a:spLocks noChangeArrowheads="1"/>
          </p:cNvSpPr>
          <p:nvPr/>
        </p:nvSpPr>
        <p:spPr bwMode="auto">
          <a:xfrm>
            <a:off x="1809750" y="3721100"/>
            <a:ext cx="1905000" cy="461963"/>
          </a:xfrm>
          <a:prstGeom prst="rect">
            <a:avLst/>
          </a:prstGeom>
          <a:noFill/>
          <a:ln w="9525">
            <a:solidFill>
              <a:schemeClr val="tx2"/>
            </a:solidFill>
            <a:miter lim="800000"/>
            <a:headEnd/>
            <a:tailEnd/>
          </a:ln>
        </p:spPr>
        <p:txBody>
          <a:bodyPr>
            <a:spAutoFit/>
          </a:bodyPr>
          <a:lstStyle/>
          <a:p>
            <a:pPr algn="ctr"/>
            <a:r>
              <a:rPr lang="en-US" sz="2400" b="1">
                <a:solidFill>
                  <a:srgbClr val="1C5696"/>
                </a:solidFill>
                <a:latin typeface="Calibri" pitchFamily="34" charset="0"/>
              </a:rPr>
              <a:t>Respondent</a:t>
            </a:r>
          </a:p>
        </p:txBody>
      </p:sp>
      <p:sp>
        <p:nvSpPr>
          <p:cNvPr id="15" name="TextBox 14"/>
          <p:cNvSpPr txBox="1">
            <a:spLocks noChangeArrowheads="1"/>
          </p:cNvSpPr>
          <p:nvPr/>
        </p:nvSpPr>
        <p:spPr bwMode="auto">
          <a:xfrm>
            <a:off x="7962900" y="3746500"/>
            <a:ext cx="2400300" cy="461963"/>
          </a:xfrm>
          <a:prstGeom prst="rect">
            <a:avLst/>
          </a:prstGeom>
          <a:noFill/>
          <a:ln w="9525">
            <a:solidFill>
              <a:schemeClr val="tx2"/>
            </a:solidFill>
            <a:miter lim="800000"/>
            <a:headEnd/>
            <a:tailEnd/>
          </a:ln>
        </p:spPr>
        <p:txBody>
          <a:bodyPr>
            <a:spAutoFit/>
          </a:bodyPr>
          <a:lstStyle/>
          <a:p>
            <a:pPr algn="ctr"/>
            <a:r>
              <a:rPr lang="en-US" sz="2400" b="1">
                <a:solidFill>
                  <a:srgbClr val="1C5696"/>
                </a:solidFill>
                <a:latin typeface="Calibri" pitchFamily="34" charset="0"/>
              </a:rPr>
              <a:t>Data Provider</a:t>
            </a:r>
          </a:p>
        </p:txBody>
      </p:sp>
      <p:sp>
        <p:nvSpPr>
          <p:cNvPr id="16" name="Text Box 26"/>
          <p:cNvSpPr txBox="1">
            <a:spLocks noChangeArrowheads="1"/>
          </p:cNvSpPr>
          <p:nvPr/>
        </p:nvSpPr>
        <p:spPr bwMode="auto">
          <a:xfrm>
            <a:off x="1809751" y="4208462"/>
            <a:ext cx="2366963" cy="64611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solidFill>
                  <a:srgbClr val="002060"/>
                </a:solidFill>
                <a:latin typeface="Tahoma" pitchFamily="34" charset="0"/>
              </a:rPr>
              <a:t>Understands contents of records</a:t>
            </a:r>
          </a:p>
        </p:txBody>
      </p:sp>
      <p:sp>
        <p:nvSpPr>
          <p:cNvPr id="17" name="Text Box 26"/>
          <p:cNvSpPr txBox="1">
            <a:spLocks noChangeArrowheads="1"/>
          </p:cNvSpPr>
          <p:nvPr/>
        </p:nvSpPr>
        <p:spPr bwMode="auto">
          <a:xfrm>
            <a:off x="8077200" y="4208462"/>
            <a:ext cx="2286000" cy="646112"/>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a:solidFill>
                  <a:srgbClr val="002060"/>
                </a:solidFill>
                <a:latin typeface="Tahoma" pitchFamily="34" charset="0"/>
              </a:rPr>
              <a:t>Understands contents of records</a:t>
            </a:r>
          </a:p>
        </p:txBody>
      </p:sp>
      <p:grpSp>
        <p:nvGrpSpPr>
          <p:cNvPr id="18" name="Group 17"/>
          <p:cNvGrpSpPr>
            <a:grpSpLocks/>
          </p:cNvGrpSpPr>
          <p:nvPr/>
        </p:nvGrpSpPr>
        <p:grpSpPr bwMode="auto">
          <a:xfrm>
            <a:off x="3810000" y="2693988"/>
            <a:ext cx="4114800" cy="2454275"/>
            <a:chOff x="2286000" y="2430839"/>
            <a:chExt cx="4114800" cy="2453521"/>
          </a:xfrm>
        </p:grpSpPr>
        <p:sp>
          <p:nvSpPr>
            <p:cNvPr id="19" name="Explosion 2 18"/>
            <p:cNvSpPr/>
            <p:nvPr/>
          </p:nvSpPr>
          <p:spPr>
            <a:xfrm rot="10800000">
              <a:off x="2443163" y="2430839"/>
              <a:ext cx="3429000" cy="2453521"/>
            </a:xfrm>
            <a:prstGeom prst="irregularSeal2">
              <a:avLst/>
            </a:prstGeom>
            <a:gradFill flip="none" rotWithShape="1">
              <a:gsLst>
                <a:gs pos="0">
                  <a:srgbClr val="FFFFCC"/>
                </a:gs>
                <a:gs pos="64999">
                  <a:srgbClr val="FFFF99"/>
                </a:gs>
                <a:gs pos="100000">
                  <a:srgbClr val="D1C39F"/>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 name="Group 16"/>
            <p:cNvGrpSpPr>
              <a:grpSpLocks/>
            </p:cNvGrpSpPr>
            <p:nvPr/>
          </p:nvGrpSpPr>
          <p:grpSpPr bwMode="auto">
            <a:xfrm>
              <a:off x="2286000" y="2441947"/>
              <a:ext cx="4114800" cy="1943881"/>
              <a:chOff x="2438400" y="2907502"/>
              <a:chExt cx="4114800" cy="1943881"/>
            </a:xfrm>
          </p:grpSpPr>
          <p:sp>
            <p:nvSpPr>
              <p:cNvPr id="21" name="TextBox 20"/>
              <p:cNvSpPr txBox="1"/>
              <p:nvPr/>
            </p:nvSpPr>
            <p:spPr>
              <a:xfrm>
                <a:off x="3459163" y="3593092"/>
                <a:ext cx="1905000" cy="1258291"/>
              </a:xfrm>
              <a:prstGeom prst="rect">
                <a:avLst/>
              </a:prstGeom>
              <a:noFill/>
            </p:spPr>
            <p:txBody>
              <a:bodyPr>
                <a:spAutoFit/>
              </a:bodyPr>
              <a:lstStyle/>
              <a:p>
                <a:pPr algn="ctr">
                  <a:lnSpc>
                    <a:spcPts val="3000"/>
                  </a:lnSpc>
                  <a:defRPr/>
                </a:pPr>
                <a:r>
                  <a:rPr lang="en-US" sz="3200" b="1">
                    <a:solidFill>
                      <a:srgbClr val="FF0000"/>
                    </a:solidFill>
                    <a:effectLst>
                      <a:outerShdw blurRad="38100" dist="38100" dir="2700000" algn="tl">
                        <a:srgbClr val="000000">
                          <a:alpha val="43137"/>
                        </a:srgbClr>
                      </a:outerShdw>
                    </a:effectLst>
                  </a:rPr>
                  <a:t>Knows who to contact!</a:t>
                </a:r>
              </a:p>
            </p:txBody>
          </p:sp>
          <p:cxnSp>
            <p:nvCxnSpPr>
              <p:cNvPr id="22" name="Straight Arrow Connector 21"/>
              <p:cNvCxnSpPr/>
              <p:nvPr/>
            </p:nvCxnSpPr>
            <p:spPr>
              <a:xfrm rot="5400000" flipH="1" flipV="1">
                <a:off x="4068074" y="3249503"/>
                <a:ext cx="685589" cy="1588"/>
              </a:xfrm>
              <a:prstGeom prst="straightConnector1">
                <a:avLst/>
              </a:prstGeom>
              <a:ln w="762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224463" y="4267572"/>
                <a:ext cx="1328737"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438400" y="4267572"/>
                <a:ext cx="1143000" cy="15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5" name="Title 7"/>
          <p:cNvSpPr txBox="1">
            <a:spLocks/>
          </p:cNvSpPr>
          <p:nvPr/>
        </p:nvSpPr>
        <p:spPr>
          <a:xfrm>
            <a:off x="1752600" y="76201"/>
            <a:ext cx="8763000" cy="1266825"/>
          </a:xfrm>
          <a:prstGeom prst="rect">
            <a:avLst/>
          </a:prstGeom>
        </p:spPr>
        <p:txBody>
          <a:bodyPr/>
          <a:lstStyle>
            <a:lvl1pPr algn="ctr" defTabSz="457200" rtl="0" eaLnBrk="1" latinLnBrk="0" hangingPunct="1">
              <a:spcBef>
                <a:spcPct val="0"/>
              </a:spcBef>
              <a:buNone/>
              <a:defRPr sz="4400" b="1" i="0" kern="1200" baseline="0">
                <a:solidFill>
                  <a:schemeClr val="tx1"/>
                </a:solidFill>
                <a:latin typeface="Arial"/>
                <a:ea typeface="+mj-ea"/>
                <a:cs typeface="+mj-cs"/>
              </a:defRPr>
            </a:lvl1pPr>
          </a:lstStyle>
          <a:p>
            <a:pPr>
              <a:lnSpc>
                <a:spcPct val="90000"/>
              </a:lnSpc>
              <a:defRPr/>
            </a:pPr>
            <a:r>
              <a:rPr lang="en-US" sz="4000" dirty="0"/>
              <a:t>Coordination, Communication &amp; Business Survey Response</a:t>
            </a:r>
          </a:p>
          <a:p>
            <a:pPr>
              <a:defRPr/>
            </a:pPr>
            <a:r>
              <a:rPr lang="en-US" sz="1800" dirty="0" err="1">
                <a:solidFill>
                  <a:prstClr val="black"/>
                </a:solidFill>
                <a:latin typeface="Arial" pitchFamily="34" charset="0"/>
                <a:ea typeface="+mn-ea"/>
                <a:cs typeface="Arial" pitchFamily="34" charset="0"/>
              </a:rPr>
              <a:t>Lorenc</a:t>
            </a:r>
            <a:r>
              <a:rPr lang="en-US" sz="1800" dirty="0">
                <a:solidFill>
                  <a:prstClr val="black"/>
                </a:solidFill>
                <a:latin typeface="Arial" pitchFamily="34" charset="0"/>
                <a:ea typeface="+mn-ea"/>
                <a:cs typeface="Arial" pitchFamily="34" charset="0"/>
              </a:rPr>
              <a:t> (2006, 2007), </a:t>
            </a:r>
            <a:r>
              <a:rPr lang="en-US" sz="1800" dirty="0" err="1"/>
              <a:t>Willimack</a:t>
            </a:r>
            <a:r>
              <a:rPr lang="en-US" sz="1800" dirty="0"/>
              <a:t> (2007), </a:t>
            </a:r>
            <a:r>
              <a:rPr lang="en-US" sz="1800" dirty="0" err="1"/>
              <a:t>Bavdaz</a:t>
            </a:r>
            <a:r>
              <a:rPr lang="en-US" sz="1800" dirty="0"/>
              <a:t> (2007), Tuttle &amp; </a:t>
            </a:r>
            <a:r>
              <a:rPr lang="en-US" sz="1800" dirty="0" err="1"/>
              <a:t>Willimack</a:t>
            </a:r>
            <a:r>
              <a:rPr lang="en-US" sz="1800" dirty="0"/>
              <a:t> (2012)</a:t>
            </a:r>
          </a:p>
        </p:txBody>
      </p:sp>
      <p:sp>
        <p:nvSpPr>
          <p:cNvPr id="26" name="Footer Placeholder 25">
            <a:extLst>
              <a:ext uri="{FF2B5EF4-FFF2-40B4-BE49-F238E27FC236}">
                <a16:creationId xmlns:a16="http://schemas.microsoft.com/office/drawing/2014/main" id="{09A4761D-9280-E19C-9F54-545ACBB46809}"/>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93566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9181492" y="6199188"/>
            <a:ext cx="2743200" cy="365125"/>
          </a:xfrm>
        </p:spPr>
        <p:txBody>
          <a:bodyPr/>
          <a:lstStyle/>
          <a:p>
            <a:fld id="{511D6E05-265C-49B7-AD9D-9C52F4E9140B}" type="slidenum">
              <a:rPr lang="en-US" smtClean="0"/>
              <a:pPr/>
              <a:t>53</a:t>
            </a:fld>
            <a:endParaRPr lang="en-US"/>
          </a:p>
        </p:txBody>
      </p:sp>
      <p:sp>
        <p:nvSpPr>
          <p:cNvPr id="6" name="Rectangle 5"/>
          <p:cNvSpPr/>
          <p:nvPr/>
        </p:nvSpPr>
        <p:spPr>
          <a:xfrm>
            <a:off x="1467412" y="7093"/>
            <a:ext cx="9572621" cy="5534867"/>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5166704" y="842963"/>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66704" y="195356"/>
            <a:ext cx="5386388" cy="457200"/>
          </a:xfrm>
          <a:prstGeom prst="rect">
            <a:avLst/>
          </a:prstGeom>
          <a:noFill/>
        </p:spPr>
        <p:txBody>
          <a:bodyPr>
            <a:spAutoFit/>
          </a:bodyPr>
          <a:lstStyle/>
          <a:p>
            <a:pPr algn="ctr">
              <a:defRPr/>
            </a:pPr>
            <a:r>
              <a:rPr lang="en-US" sz="2400" b="1" cap="small"/>
              <a:t>External Environmental Factors</a:t>
            </a:r>
          </a:p>
        </p:txBody>
      </p:sp>
      <p:sp>
        <p:nvSpPr>
          <p:cNvPr id="9" name="Rectangle 8"/>
          <p:cNvSpPr/>
          <p:nvPr/>
        </p:nvSpPr>
        <p:spPr>
          <a:xfrm>
            <a:off x="1653793" y="784040"/>
            <a:ext cx="3051868"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1676381" y="873126"/>
            <a:ext cx="3026922" cy="830997"/>
          </a:xfrm>
          <a:prstGeom prst="rect">
            <a:avLst/>
          </a:prstGeom>
          <a:noFill/>
        </p:spPr>
        <p:txBody>
          <a:bodyPr wrap="square">
            <a:spAutoFit/>
          </a:bodyPr>
          <a:lstStyle/>
          <a:p>
            <a:pPr algn="ctr">
              <a:defRPr/>
            </a:pPr>
            <a:r>
              <a:rPr lang="en-US" sz="2400" b="1" cap="small" dirty="0"/>
              <a:t>Survey Organization Factors</a:t>
            </a:r>
          </a:p>
        </p:txBody>
      </p:sp>
      <p:grpSp>
        <p:nvGrpSpPr>
          <p:cNvPr id="11" name="Group 10"/>
          <p:cNvGrpSpPr>
            <a:grpSpLocks/>
          </p:cNvGrpSpPr>
          <p:nvPr/>
        </p:nvGrpSpPr>
        <p:grpSpPr bwMode="auto">
          <a:xfrm>
            <a:off x="1867577" y="2168526"/>
            <a:ext cx="2652714" cy="2244725"/>
            <a:chOff x="613786" y="2253018"/>
            <a:chExt cx="2026176" cy="2244813"/>
          </a:xfrm>
        </p:grpSpPr>
        <p:sp>
          <p:nvSpPr>
            <p:cNvPr id="12" name="Rectangle 11"/>
            <p:cNvSpPr/>
            <p:nvPr/>
          </p:nvSpPr>
          <p:spPr>
            <a:xfrm>
              <a:off x="623313" y="2253018"/>
              <a:ext cx="2016649" cy="224481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613786" y="2349859"/>
              <a:ext cx="2016649" cy="1631280"/>
            </a:xfrm>
            <a:prstGeom prst="rect">
              <a:avLst/>
            </a:prstGeom>
            <a:noFill/>
          </p:spPr>
          <p:txBody>
            <a:bodyPr>
              <a:spAutoFit/>
            </a:bodyPr>
            <a:lstStyle/>
            <a:p>
              <a:pPr>
                <a:defRPr/>
              </a:pPr>
              <a:endParaRPr lang="en-US" sz="2000" b="1" dirty="0"/>
            </a:p>
            <a:p>
              <a:pPr>
                <a:defRPr/>
              </a:pPr>
              <a:r>
                <a:rPr lang="en-US" sz="2000" b="1" dirty="0"/>
                <a:t>Related to:</a:t>
              </a:r>
            </a:p>
            <a:p>
              <a:pPr marL="285750" indent="-285750">
                <a:buFont typeface="Arial" pitchFamily="34" charset="0"/>
                <a:buChar char="•"/>
                <a:defRPr/>
              </a:pPr>
              <a:r>
                <a:rPr lang="en-US" sz="2000" b="1" dirty="0"/>
                <a:t>Survey content</a:t>
              </a:r>
            </a:p>
            <a:p>
              <a:pPr marL="285750" indent="-285750">
                <a:buFont typeface="Arial" pitchFamily="34" charset="0"/>
                <a:buChar char="•"/>
                <a:defRPr/>
              </a:pPr>
              <a:r>
                <a:rPr lang="en-US" sz="2000" b="1" dirty="0"/>
                <a:t>Survey design</a:t>
              </a:r>
            </a:p>
            <a:p>
              <a:pPr marL="285750" indent="-285750">
                <a:buFont typeface="Arial" pitchFamily="34" charset="0"/>
                <a:buChar char="•"/>
                <a:defRPr/>
              </a:pPr>
              <a:r>
                <a:rPr lang="en-US" sz="2000" b="1" dirty="0"/>
                <a:t>Survey organization</a:t>
              </a:r>
            </a:p>
          </p:txBody>
        </p:sp>
      </p:grpSp>
      <p:sp>
        <p:nvSpPr>
          <p:cNvPr id="14" name="Rectangle 13"/>
          <p:cNvSpPr/>
          <p:nvPr/>
        </p:nvSpPr>
        <p:spPr>
          <a:xfrm>
            <a:off x="5423880" y="893763"/>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5815992" y="2466975"/>
            <a:ext cx="4329112" cy="13335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p:nvPr/>
        </p:nvSpPr>
        <p:spPr>
          <a:xfrm>
            <a:off x="5369904" y="842963"/>
            <a:ext cx="5183188" cy="457200"/>
          </a:xfrm>
          <a:prstGeom prst="rect">
            <a:avLst/>
          </a:prstGeom>
          <a:noFill/>
        </p:spPr>
        <p:txBody>
          <a:bodyPr>
            <a:spAutoFit/>
          </a:bodyPr>
          <a:lstStyle/>
          <a:p>
            <a:pPr algn="ctr">
              <a:defRPr/>
            </a:pPr>
            <a:r>
              <a:rPr lang="en-US" sz="2400" b="1" cap="small"/>
              <a:t>Business / Management Factors</a:t>
            </a:r>
          </a:p>
        </p:txBody>
      </p:sp>
      <p:sp>
        <p:nvSpPr>
          <p:cNvPr id="17" name="TextBox 16"/>
          <p:cNvSpPr txBox="1"/>
          <p:nvPr/>
        </p:nvSpPr>
        <p:spPr>
          <a:xfrm>
            <a:off x="5423880" y="2446339"/>
            <a:ext cx="5129213" cy="396875"/>
          </a:xfrm>
          <a:prstGeom prst="rect">
            <a:avLst/>
          </a:prstGeom>
          <a:noFill/>
        </p:spPr>
        <p:txBody>
          <a:bodyPr>
            <a:spAutoFit/>
          </a:bodyPr>
          <a:lstStyle/>
          <a:p>
            <a:pPr algn="ctr"/>
            <a:r>
              <a:rPr lang="en-US" sz="2000" b="1">
                <a:latin typeface="Calibri" pitchFamily="34" charset="0"/>
              </a:rPr>
              <a:t>INDIVIDUAL / RESPONDENT FACTORS</a:t>
            </a:r>
          </a:p>
        </p:txBody>
      </p:sp>
      <p:grpSp>
        <p:nvGrpSpPr>
          <p:cNvPr id="18" name="Group 37"/>
          <p:cNvGrpSpPr>
            <a:grpSpLocks/>
          </p:cNvGrpSpPr>
          <p:nvPr/>
        </p:nvGrpSpPr>
        <p:grpSpPr bwMode="auto">
          <a:xfrm>
            <a:off x="5903304" y="1316039"/>
            <a:ext cx="3714750" cy="782637"/>
            <a:chOff x="3707609" y="1287632"/>
            <a:chExt cx="3714752" cy="783193"/>
          </a:xfrm>
        </p:grpSpPr>
        <p:sp>
          <p:nvSpPr>
            <p:cNvPr id="19" name="Diamond 18"/>
            <p:cNvSpPr/>
            <p:nvPr/>
          </p:nvSpPr>
          <p:spPr>
            <a:xfrm>
              <a:off x="3707609" y="1287632"/>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TextBox 16"/>
            <p:cNvSpPr txBox="1">
              <a:spLocks noChangeArrowheads="1"/>
            </p:cNvSpPr>
            <p:nvPr/>
          </p:nvSpPr>
          <p:spPr bwMode="auto">
            <a:xfrm>
              <a:off x="4193386" y="1479174"/>
              <a:ext cx="2743198" cy="400110"/>
            </a:xfrm>
            <a:prstGeom prst="rect">
              <a:avLst/>
            </a:prstGeom>
            <a:noFill/>
            <a:ln w="9525">
              <a:noFill/>
              <a:miter lim="800000"/>
              <a:headEnd/>
              <a:tailEnd/>
            </a:ln>
          </p:spPr>
          <p:txBody>
            <a:bodyPr>
              <a:spAutoFit/>
            </a:bodyPr>
            <a:lstStyle/>
            <a:p>
              <a:pPr algn="ctr"/>
              <a:r>
                <a:rPr lang="en-US" sz="2000" b="1">
                  <a:latin typeface="Calibri" pitchFamily="34" charset="0"/>
                </a:rPr>
                <a:t>Decision to Participate</a:t>
              </a:r>
            </a:p>
          </p:txBody>
        </p:sp>
      </p:grpSp>
      <p:grpSp>
        <p:nvGrpSpPr>
          <p:cNvPr id="21" name="Group 38"/>
          <p:cNvGrpSpPr>
            <a:grpSpLocks/>
          </p:cNvGrpSpPr>
          <p:nvPr/>
        </p:nvGrpSpPr>
        <p:grpSpPr bwMode="auto">
          <a:xfrm>
            <a:off x="5969979" y="3935414"/>
            <a:ext cx="3714750" cy="782637"/>
            <a:chOff x="3775470" y="3906181"/>
            <a:chExt cx="3714752" cy="783193"/>
          </a:xfrm>
        </p:grpSpPr>
        <p:sp>
          <p:nvSpPr>
            <p:cNvPr id="22" name="Diamond 21"/>
            <p:cNvSpPr/>
            <p:nvPr/>
          </p:nvSpPr>
          <p:spPr>
            <a:xfrm>
              <a:off x="3775470" y="3906181"/>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0"/>
            <p:cNvSpPr txBox="1">
              <a:spLocks noChangeArrowheads="1"/>
            </p:cNvSpPr>
            <p:nvPr/>
          </p:nvSpPr>
          <p:spPr bwMode="auto">
            <a:xfrm>
              <a:off x="4207667" y="4097722"/>
              <a:ext cx="2993231" cy="400110"/>
            </a:xfrm>
            <a:prstGeom prst="rect">
              <a:avLst/>
            </a:prstGeom>
            <a:noFill/>
            <a:ln w="9525">
              <a:noFill/>
              <a:miter lim="800000"/>
              <a:headEnd/>
              <a:tailEnd/>
            </a:ln>
          </p:spPr>
          <p:txBody>
            <a:bodyPr>
              <a:spAutoFit/>
            </a:bodyPr>
            <a:lstStyle/>
            <a:p>
              <a:pPr algn="ctr"/>
              <a:r>
                <a:rPr lang="en-US" sz="2000" b="1">
                  <a:latin typeface="Calibri" pitchFamily="34" charset="0"/>
                </a:rPr>
                <a:t>Release of Questionnaire</a:t>
              </a:r>
            </a:p>
          </p:txBody>
        </p:sp>
      </p:grpSp>
      <p:grpSp>
        <p:nvGrpSpPr>
          <p:cNvPr id="24" name="Group 34"/>
          <p:cNvGrpSpPr>
            <a:grpSpLocks/>
          </p:cNvGrpSpPr>
          <p:nvPr/>
        </p:nvGrpSpPr>
        <p:grpSpPr bwMode="auto">
          <a:xfrm>
            <a:off x="7014554" y="5013323"/>
            <a:ext cx="1625600" cy="400110"/>
            <a:chOff x="4577318" y="5268862"/>
            <a:chExt cx="1625281" cy="531974"/>
          </a:xfrm>
        </p:grpSpPr>
        <p:sp>
          <p:nvSpPr>
            <p:cNvPr id="25" name="Rectangle 24"/>
            <p:cNvSpPr/>
            <p:nvPr/>
          </p:nvSpPr>
          <p:spPr>
            <a:xfrm>
              <a:off x="4577318" y="5268862"/>
              <a:ext cx="1625281" cy="5318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9"/>
            <p:cNvSpPr txBox="1">
              <a:spLocks noChangeArrowheads="1"/>
            </p:cNvSpPr>
            <p:nvPr/>
          </p:nvSpPr>
          <p:spPr bwMode="auto">
            <a:xfrm>
              <a:off x="4709075" y="5268862"/>
              <a:ext cx="1361768" cy="531974"/>
            </a:xfrm>
            <a:prstGeom prst="rect">
              <a:avLst/>
            </a:prstGeom>
            <a:noFill/>
            <a:ln w="9525">
              <a:noFill/>
              <a:miter lim="800000"/>
              <a:headEnd/>
              <a:tailEnd/>
            </a:ln>
          </p:spPr>
          <p:txBody>
            <a:bodyPr>
              <a:spAutoFit/>
            </a:bodyPr>
            <a:lstStyle/>
            <a:p>
              <a:pPr algn="ctr"/>
              <a:r>
                <a:rPr lang="en-US" sz="2000" b="1">
                  <a:latin typeface="Calibri" pitchFamily="34" charset="0"/>
                </a:rPr>
                <a:t>Response</a:t>
              </a:r>
            </a:p>
          </p:txBody>
        </p:sp>
      </p:grpSp>
      <p:grpSp>
        <p:nvGrpSpPr>
          <p:cNvPr id="27" name="Group 33"/>
          <p:cNvGrpSpPr>
            <a:grpSpLocks/>
          </p:cNvGrpSpPr>
          <p:nvPr/>
        </p:nvGrpSpPr>
        <p:grpSpPr bwMode="auto">
          <a:xfrm>
            <a:off x="5984267" y="2890839"/>
            <a:ext cx="3714750" cy="782637"/>
            <a:chOff x="8472486" y="2873097"/>
            <a:chExt cx="3714752" cy="783193"/>
          </a:xfrm>
        </p:grpSpPr>
        <p:sp>
          <p:nvSpPr>
            <p:cNvPr id="28" name="Diamond 27"/>
            <p:cNvSpPr/>
            <p:nvPr/>
          </p:nvSpPr>
          <p:spPr>
            <a:xfrm>
              <a:off x="8472486" y="2873097"/>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TextBox 18"/>
            <p:cNvSpPr txBox="1">
              <a:spLocks noChangeArrowheads="1"/>
            </p:cNvSpPr>
            <p:nvPr/>
          </p:nvSpPr>
          <p:spPr bwMode="auto">
            <a:xfrm>
              <a:off x="8736806" y="3064639"/>
              <a:ext cx="3186112" cy="400110"/>
            </a:xfrm>
            <a:prstGeom prst="rect">
              <a:avLst/>
            </a:prstGeom>
            <a:noFill/>
            <a:ln w="9525">
              <a:noFill/>
              <a:miter lim="800000"/>
              <a:headEnd/>
              <a:tailEnd/>
            </a:ln>
          </p:spPr>
          <p:txBody>
            <a:bodyPr>
              <a:spAutoFit/>
            </a:bodyPr>
            <a:lstStyle/>
            <a:p>
              <a:pPr algn="ctr"/>
              <a:r>
                <a:rPr lang="en-US" sz="2000" b="1">
                  <a:latin typeface="Calibri" pitchFamily="34" charset="0"/>
                </a:rPr>
                <a:t>Performing Response Tasks</a:t>
              </a:r>
            </a:p>
          </p:txBody>
        </p:sp>
      </p:grpSp>
      <p:sp>
        <p:nvSpPr>
          <p:cNvPr id="30" name="TextBox 29"/>
          <p:cNvSpPr txBox="1">
            <a:spLocks noChangeArrowheads="1"/>
          </p:cNvSpPr>
          <p:nvPr/>
        </p:nvSpPr>
        <p:spPr bwMode="auto">
          <a:xfrm>
            <a:off x="5352162" y="5386279"/>
            <a:ext cx="5511800" cy="589072"/>
          </a:xfrm>
          <a:prstGeom prst="rect">
            <a:avLst/>
          </a:prstGeom>
          <a:noFill/>
          <a:ln w="9525">
            <a:noFill/>
            <a:miter lim="800000"/>
            <a:headEnd/>
            <a:tailEnd/>
          </a:ln>
        </p:spPr>
        <p:txBody>
          <a:bodyPr anchor="ctr">
            <a:spAutoFit/>
          </a:bodyPr>
          <a:lstStyle/>
          <a:p>
            <a:pPr algn="ctr">
              <a:lnSpc>
                <a:spcPct val="150000"/>
              </a:lnSpc>
            </a:pPr>
            <a:r>
              <a:rPr lang="en-US" sz="2400" b="1" i="1" dirty="0">
                <a:latin typeface="Calibri" pitchFamily="34" charset="0"/>
              </a:rPr>
              <a:t>Out of researcher control</a:t>
            </a:r>
          </a:p>
        </p:txBody>
      </p:sp>
      <p:sp>
        <p:nvSpPr>
          <p:cNvPr id="31" name="Down Arrow 30"/>
          <p:cNvSpPr/>
          <p:nvPr/>
        </p:nvSpPr>
        <p:spPr>
          <a:xfrm>
            <a:off x="7309830" y="571501"/>
            <a:ext cx="669925" cy="271463"/>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Down Arrow 31"/>
          <p:cNvSpPr/>
          <p:nvPr/>
        </p:nvSpPr>
        <p:spPr>
          <a:xfrm>
            <a:off x="7424130" y="2133601"/>
            <a:ext cx="671513" cy="333375"/>
          </a:xfrm>
          <a:prstGeom prst="downArrow">
            <a:avLst/>
          </a:prstGeom>
          <a:solidFill>
            <a:schemeClr val="tx2">
              <a:lumMod val="60000"/>
              <a:lumOff val="40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7492393" y="3630613"/>
            <a:ext cx="669925" cy="271462"/>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Down Arrow 33"/>
          <p:cNvSpPr/>
          <p:nvPr/>
        </p:nvSpPr>
        <p:spPr>
          <a:xfrm>
            <a:off x="7492393" y="4713288"/>
            <a:ext cx="669925" cy="271462"/>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 name="Elbow Connector 34"/>
          <p:cNvCxnSpPr>
            <a:cxnSpLocks/>
            <a:stCxn id="25" idx="1"/>
            <a:endCxn id="9" idx="2"/>
          </p:cNvCxnSpPr>
          <p:nvPr/>
        </p:nvCxnSpPr>
        <p:spPr>
          <a:xfrm rot="10800000">
            <a:off x="3179728" y="4770252"/>
            <a:ext cx="3834827" cy="443096"/>
          </a:xfrm>
          <a:prstGeom prst="bentConnector2">
            <a:avLst/>
          </a:prstGeom>
          <a:ln w="101600">
            <a:solidFill>
              <a:schemeClr val="tx2">
                <a:lumMod val="60000"/>
                <a:lumOff val="40000"/>
              </a:schemeClr>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H="1" flipV="1">
            <a:off x="9576780" y="1716088"/>
            <a:ext cx="80963" cy="1574800"/>
          </a:xfrm>
          <a:prstGeom prst="bentConnector3">
            <a:avLst>
              <a:gd name="adj1" fmla="val -782666"/>
            </a:avLst>
          </a:prstGeom>
          <a:ln w="101600">
            <a:solidFill>
              <a:schemeClr val="tx2">
                <a:lumMod val="60000"/>
                <a:lumOff val="40000"/>
              </a:schemeClr>
            </a:solidFill>
            <a:tailEnd type="triangle" w="lg" len="med"/>
          </a:ln>
        </p:spPr>
        <p:style>
          <a:lnRef idx="2">
            <a:schemeClr val="accent1"/>
          </a:lnRef>
          <a:fillRef idx="0">
            <a:schemeClr val="accent1"/>
          </a:fillRef>
          <a:effectRef idx="1">
            <a:schemeClr val="accent1"/>
          </a:effectRef>
          <a:fontRef idx="minor">
            <a:schemeClr val="tx1"/>
          </a:fontRef>
        </p:style>
      </p:cxnSp>
      <p:grpSp>
        <p:nvGrpSpPr>
          <p:cNvPr id="37" name="Group 36"/>
          <p:cNvGrpSpPr>
            <a:grpSpLocks/>
          </p:cNvGrpSpPr>
          <p:nvPr/>
        </p:nvGrpSpPr>
        <p:grpSpPr bwMode="auto">
          <a:xfrm>
            <a:off x="4572000" y="1699829"/>
            <a:ext cx="1385278" cy="1597579"/>
            <a:chOff x="2698761" y="1668759"/>
            <a:chExt cx="1144115" cy="1335169"/>
          </a:xfrm>
        </p:grpSpPr>
        <p:cxnSp>
          <p:nvCxnSpPr>
            <p:cNvPr id="38" name="Straight Arrow Connector 37"/>
            <p:cNvCxnSpPr>
              <a:cxnSpLocks/>
            </p:cNvCxnSpPr>
            <p:nvPr/>
          </p:nvCxnSpPr>
          <p:spPr>
            <a:xfrm flipV="1">
              <a:off x="2698761" y="1668759"/>
              <a:ext cx="1065449" cy="1209142"/>
            </a:xfrm>
            <a:prstGeom prst="straightConnector1">
              <a:avLst/>
            </a:prstGeom>
            <a:ln w="508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p:cNvCxnSpPr>
            <p:nvPr/>
          </p:nvCxnSpPr>
          <p:spPr>
            <a:xfrm>
              <a:off x="2715161" y="2867131"/>
              <a:ext cx="1127715" cy="136797"/>
            </a:xfrm>
            <a:prstGeom prst="straightConnector1">
              <a:avLst/>
            </a:prstGeom>
            <a:ln w="50800">
              <a:solidFill>
                <a:schemeClr val="tx1"/>
              </a:solidFill>
              <a:tailEnd type="triangle" w="lg" len="med"/>
            </a:ln>
          </p:spPr>
          <p:style>
            <a:lnRef idx="2">
              <a:schemeClr val="accent1"/>
            </a:lnRef>
            <a:fillRef idx="0">
              <a:schemeClr val="accent1"/>
            </a:fillRef>
            <a:effectRef idx="1">
              <a:schemeClr val="accent1"/>
            </a:effectRef>
            <a:fontRef idx="minor">
              <a:schemeClr val="tx1"/>
            </a:fontRef>
          </p:style>
        </p:cxnSp>
      </p:grpSp>
      <p:sp>
        <p:nvSpPr>
          <p:cNvPr id="40" name="TextBox 39"/>
          <p:cNvSpPr txBox="1">
            <a:spLocks noChangeArrowheads="1"/>
          </p:cNvSpPr>
          <p:nvPr/>
        </p:nvSpPr>
        <p:spPr bwMode="auto">
          <a:xfrm>
            <a:off x="1449955" y="5680815"/>
            <a:ext cx="3647186" cy="365934"/>
          </a:xfrm>
          <a:prstGeom prst="rect">
            <a:avLst/>
          </a:prstGeom>
          <a:noFill/>
          <a:ln w="9525">
            <a:noFill/>
            <a:miter lim="800000"/>
            <a:headEnd/>
            <a:tailEnd/>
          </a:ln>
        </p:spPr>
        <p:txBody>
          <a:bodyPr wrap="square">
            <a:spAutoFit/>
          </a:bodyPr>
          <a:lstStyle/>
          <a:p>
            <a:pPr algn="ctr">
              <a:lnSpc>
                <a:spcPts val="2000"/>
              </a:lnSpc>
            </a:pPr>
            <a:r>
              <a:rPr lang="en-US" sz="2400" b="1" i="1" dirty="0">
                <a:latin typeface="Calibri" pitchFamily="34" charset="0"/>
              </a:rPr>
              <a:t>Under researcher control</a:t>
            </a:r>
          </a:p>
        </p:txBody>
      </p:sp>
      <p:sp>
        <p:nvSpPr>
          <p:cNvPr id="58" name="Footer Placeholder 57">
            <a:extLst>
              <a:ext uri="{FF2B5EF4-FFF2-40B4-BE49-F238E27FC236}">
                <a16:creationId xmlns:a16="http://schemas.microsoft.com/office/drawing/2014/main" id="{FD1B5415-2E87-E7B3-55BF-DD1D2603F1CF}"/>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897106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9181492" y="6199188"/>
            <a:ext cx="2743200" cy="365125"/>
          </a:xfrm>
        </p:spPr>
        <p:txBody>
          <a:bodyPr/>
          <a:lstStyle/>
          <a:p>
            <a:fld id="{511D6E05-265C-49B7-AD9D-9C52F4E9140B}" type="slidenum">
              <a:rPr lang="en-US" smtClean="0"/>
              <a:pPr/>
              <a:t>54</a:t>
            </a:fld>
            <a:endParaRPr lang="en-US"/>
          </a:p>
        </p:txBody>
      </p:sp>
      <p:sp>
        <p:nvSpPr>
          <p:cNvPr id="6" name="Rectangle 5"/>
          <p:cNvSpPr/>
          <p:nvPr/>
        </p:nvSpPr>
        <p:spPr>
          <a:xfrm>
            <a:off x="1467412" y="7093"/>
            <a:ext cx="9572621" cy="5534867"/>
          </a:xfrm>
          <a:prstGeom prst="rect">
            <a:avLst/>
          </a:prstGeom>
          <a:solidFill>
            <a:schemeClr val="bg1">
              <a:lumMod val="85000"/>
            </a:schemeClr>
          </a:solidFill>
          <a:ln>
            <a:prstDash val="sysDot"/>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5166704" y="842963"/>
            <a:ext cx="0" cy="5186362"/>
          </a:xfrm>
          <a:prstGeom prst="line">
            <a:avLst/>
          </a:prstGeom>
          <a:ln w="19050">
            <a:prstDash val="dash"/>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66704" y="195356"/>
            <a:ext cx="5386388" cy="457200"/>
          </a:xfrm>
          <a:prstGeom prst="rect">
            <a:avLst/>
          </a:prstGeom>
          <a:noFill/>
        </p:spPr>
        <p:txBody>
          <a:bodyPr>
            <a:spAutoFit/>
          </a:bodyPr>
          <a:lstStyle/>
          <a:p>
            <a:pPr algn="ctr">
              <a:defRPr/>
            </a:pPr>
            <a:r>
              <a:rPr lang="en-US" sz="2400" b="1" cap="small"/>
              <a:t>External Environmental Factors</a:t>
            </a:r>
          </a:p>
        </p:txBody>
      </p:sp>
      <p:sp>
        <p:nvSpPr>
          <p:cNvPr id="9" name="Rectangle 8"/>
          <p:cNvSpPr/>
          <p:nvPr/>
        </p:nvSpPr>
        <p:spPr>
          <a:xfrm>
            <a:off x="1653793" y="784040"/>
            <a:ext cx="3051868" cy="3986212"/>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extBox 9"/>
          <p:cNvSpPr txBox="1"/>
          <p:nvPr/>
        </p:nvSpPr>
        <p:spPr>
          <a:xfrm>
            <a:off x="1676381" y="873126"/>
            <a:ext cx="3026922" cy="830997"/>
          </a:xfrm>
          <a:prstGeom prst="rect">
            <a:avLst/>
          </a:prstGeom>
          <a:noFill/>
        </p:spPr>
        <p:txBody>
          <a:bodyPr wrap="square">
            <a:spAutoFit/>
          </a:bodyPr>
          <a:lstStyle/>
          <a:p>
            <a:pPr algn="ctr">
              <a:defRPr/>
            </a:pPr>
            <a:r>
              <a:rPr lang="en-US" sz="2400" b="1" cap="small" dirty="0"/>
              <a:t>Survey Organization Factors</a:t>
            </a:r>
          </a:p>
        </p:txBody>
      </p:sp>
      <p:grpSp>
        <p:nvGrpSpPr>
          <p:cNvPr id="11" name="Group 10"/>
          <p:cNvGrpSpPr>
            <a:grpSpLocks/>
          </p:cNvGrpSpPr>
          <p:nvPr/>
        </p:nvGrpSpPr>
        <p:grpSpPr bwMode="auto">
          <a:xfrm>
            <a:off x="1867577" y="2168526"/>
            <a:ext cx="2652714" cy="2244725"/>
            <a:chOff x="613786" y="2253018"/>
            <a:chExt cx="2026176" cy="2244813"/>
          </a:xfrm>
        </p:grpSpPr>
        <p:sp>
          <p:nvSpPr>
            <p:cNvPr id="12" name="Rectangle 11"/>
            <p:cNvSpPr/>
            <p:nvPr/>
          </p:nvSpPr>
          <p:spPr>
            <a:xfrm>
              <a:off x="623313" y="2253018"/>
              <a:ext cx="2016649" cy="2244813"/>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extBox 12"/>
            <p:cNvSpPr txBox="1"/>
            <p:nvPr/>
          </p:nvSpPr>
          <p:spPr>
            <a:xfrm>
              <a:off x="613786" y="2349859"/>
              <a:ext cx="2016649" cy="1631280"/>
            </a:xfrm>
            <a:prstGeom prst="rect">
              <a:avLst/>
            </a:prstGeom>
            <a:noFill/>
          </p:spPr>
          <p:txBody>
            <a:bodyPr>
              <a:spAutoFit/>
            </a:bodyPr>
            <a:lstStyle/>
            <a:p>
              <a:pPr>
                <a:defRPr/>
              </a:pPr>
              <a:endParaRPr lang="en-US" sz="2000" b="1" dirty="0"/>
            </a:p>
            <a:p>
              <a:pPr>
                <a:defRPr/>
              </a:pPr>
              <a:r>
                <a:rPr lang="en-US" sz="2000" b="1" dirty="0"/>
                <a:t>Related to:</a:t>
              </a:r>
            </a:p>
            <a:p>
              <a:pPr marL="285750" indent="-285750">
                <a:buFont typeface="Arial" pitchFamily="34" charset="0"/>
                <a:buChar char="•"/>
                <a:defRPr/>
              </a:pPr>
              <a:r>
                <a:rPr lang="en-US" sz="2000" b="1" dirty="0"/>
                <a:t>Survey content</a:t>
              </a:r>
            </a:p>
            <a:p>
              <a:pPr marL="285750" indent="-285750">
                <a:buFont typeface="Arial" pitchFamily="34" charset="0"/>
                <a:buChar char="•"/>
                <a:defRPr/>
              </a:pPr>
              <a:r>
                <a:rPr lang="en-US" sz="2000" b="1" dirty="0"/>
                <a:t>Survey design</a:t>
              </a:r>
            </a:p>
            <a:p>
              <a:pPr marL="285750" indent="-285750">
                <a:buFont typeface="Arial" pitchFamily="34" charset="0"/>
                <a:buChar char="•"/>
                <a:defRPr/>
              </a:pPr>
              <a:r>
                <a:rPr lang="en-US" sz="2000" b="1" dirty="0"/>
                <a:t>Survey organization</a:t>
              </a:r>
            </a:p>
          </p:txBody>
        </p:sp>
      </p:grpSp>
      <p:sp>
        <p:nvSpPr>
          <p:cNvPr id="14" name="Rectangle 13"/>
          <p:cNvSpPr/>
          <p:nvPr/>
        </p:nvSpPr>
        <p:spPr>
          <a:xfrm>
            <a:off x="5423880" y="893763"/>
            <a:ext cx="5129213" cy="3935412"/>
          </a:xfrm>
          <a:prstGeom prst="rect">
            <a:avLst/>
          </a:prstGeom>
          <a:solidFill>
            <a:schemeClr val="bg1">
              <a:lumMod val="75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5815992" y="2466975"/>
            <a:ext cx="4329112" cy="13335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TextBox 15"/>
          <p:cNvSpPr txBox="1"/>
          <p:nvPr/>
        </p:nvSpPr>
        <p:spPr>
          <a:xfrm>
            <a:off x="5369904" y="842963"/>
            <a:ext cx="5183188" cy="457200"/>
          </a:xfrm>
          <a:prstGeom prst="rect">
            <a:avLst/>
          </a:prstGeom>
          <a:noFill/>
        </p:spPr>
        <p:txBody>
          <a:bodyPr>
            <a:spAutoFit/>
          </a:bodyPr>
          <a:lstStyle/>
          <a:p>
            <a:pPr algn="ctr">
              <a:defRPr/>
            </a:pPr>
            <a:r>
              <a:rPr lang="en-US" sz="2400" b="1" cap="small"/>
              <a:t>Business / Management Factors</a:t>
            </a:r>
          </a:p>
        </p:txBody>
      </p:sp>
      <p:sp>
        <p:nvSpPr>
          <p:cNvPr id="17" name="TextBox 16"/>
          <p:cNvSpPr txBox="1"/>
          <p:nvPr/>
        </p:nvSpPr>
        <p:spPr>
          <a:xfrm>
            <a:off x="5423880" y="2446339"/>
            <a:ext cx="5129213" cy="396875"/>
          </a:xfrm>
          <a:prstGeom prst="rect">
            <a:avLst/>
          </a:prstGeom>
          <a:noFill/>
        </p:spPr>
        <p:txBody>
          <a:bodyPr>
            <a:spAutoFit/>
          </a:bodyPr>
          <a:lstStyle/>
          <a:p>
            <a:pPr algn="ctr"/>
            <a:r>
              <a:rPr lang="en-US" sz="2000" b="1">
                <a:latin typeface="Calibri" pitchFamily="34" charset="0"/>
              </a:rPr>
              <a:t>INDIVIDUAL / RESPONDENT FACTORS</a:t>
            </a:r>
          </a:p>
        </p:txBody>
      </p:sp>
      <p:grpSp>
        <p:nvGrpSpPr>
          <p:cNvPr id="18" name="Group 37"/>
          <p:cNvGrpSpPr>
            <a:grpSpLocks/>
          </p:cNvGrpSpPr>
          <p:nvPr/>
        </p:nvGrpSpPr>
        <p:grpSpPr bwMode="auto">
          <a:xfrm>
            <a:off x="5903304" y="1316039"/>
            <a:ext cx="3714750" cy="782637"/>
            <a:chOff x="3707609" y="1287632"/>
            <a:chExt cx="3714752" cy="783193"/>
          </a:xfrm>
        </p:grpSpPr>
        <p:sp>
          <p:nvSpPr>
            <p:cNvPr id="19" name="Diamond 18"/>
            <p:cNvSpPr/>
            <p:nvPr/>
          </p:nvSpPr>
          <p:spPr>
            <a:xfrm>
              <a:off x="3707609" y="1287632"/>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TextBox 16"/>
            <p:cNvSpPr txBox="1">
              <a:spLocks noChangeArrowheads="1"/>
            </p:cNvSpPr>
            <p:nvPr/>
          </p:nvSpPr>
          <p:spPr bwMode="auto">
            <a:xfrm>
              <a:off x="4193386" y="1479174"/>
              <a:ext cx="2743198" cy="400110"/>
            </a:xfrm>
            <a:prstGeom prst="rect">
              <a:avLst/>
            </a:prstGeom>
            <a:noFill/>
            <a:ln w="9525">
              <a:noFill/>
              <a:miter lim="800000"/>
              <a:headEnd/>
              <a:tailEnd/>
            </a:ln>
          </p:spPr>
          <p:txBody>
            <a:bodyPr>
              <a:spAutoFit/>
            </a:bodyPr>
            <a:lstStyle/>
            <a:p>
              <a:pPr algn="ctr"/>
              <a:r>
                <a:rPr lang="en-US" sz="2000" b="1">
                  <a:latin typeface="Calibri" pitchFamily="34" charset="0"/>
                </a:rPr>
                <a:t>Decision to Participate</a:t>
              </a:r>
            </a:p>
          </p:txBody>
        </p:sp>
      </p:grpSp>
      <p:grpSp>
        <p:nvGrpSpPr>
          <p:cNvPr id="21" name="Group 38"/>
          <p:cNvGrpSpPr>
            <a:grpSpLocks/>
          </p:cNvGrpSpPr>
          <p:nvPr/>
        </p:nvGrpSpPr>
        <p:grpSpPr bwMode="auto">
          <a:xfrm>
            <a:off x="5969979" y="3935414"/>
            <a:ext cx="3714750" cy="782637"/>
            <a:chOff x="3775470" y="3906181"/>
            <a:chExt cx="3714752" cy="783193"/>
          </a:xfrm>
        </p:grpSpPr>
        <p:sp>
          <p:nvSpPr>
            <p:cNvPr id="22" name="Diamond 21"/>
            <p:cNvSpPr/>
            <p:nvPr/>
          </p:nvSpPr>
          <p:spPr>
            <a:xfrm>
              <a:off x="3775470" y="3906181"/>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0"/>
            <p:cNvSpPr txBox="1">
              <a:spLocks noChangeArrowheads="1"/>
            </p:cNvSpPr>
            <p:nvPr/>
          </p:nvSpPr>
          <p:spPr bwMode="auto">
            <a:xfrm>
              <a:off x="4207667" y="4097722"/>
              <a:ext cx="2993231" cy="400110"/>
            </a:xfrm>
            <a:prstGeom prst="rect">
              <a:avLst/>
            </a:prstGeom>
            <a:noFill/>
            <a:ln w="9525">
              <a:noFill/>
              <a:miter lim="800000"/>
              <a:headEnd/>
              <a:tailEnd/>
            </a:ln>
          </p:spPr>
          <p:txBody>
            <a:bodyPr>
              <a:spAutoFit/>
            </a:bodyPr>
            <a:lstStyle/>
            <a:p>
              <a:pPr algn="ctr"/>
              <a:r>
                <a:rPr lang="en-US" sz="2000" b="1">
                  <a:latin typeface="Calibri" pitchFamily="34" charset="0"/>
                </a:rPr>
                <a:t>Release of Questionnaire</a:t>
              </a:r>
            </a:p>
          </p:txBody>
        </p:sp>
      </p:grpSp>
      <p:grpSp>
        <p:nvGrpSpPr>
          <p:cNvPr id="24" name="Group 34"/>
          <p:cNvGrpSpPr>
            <a:grpSpLocks/>
          </p:cNvGrpSpPr>
          <p:nvPr/>
        </p:nvGrpSpPr>
        <p:grpSpPr bwMode="auto">
          <a:xfrm>
            <a:off x="7014554" y="5013323"/>
            <a:ext cx="1625600" cy="400110"/>
            <a:chOff x="4577318" y="5268862"/>
            <a:chExt cx="1625281" cy="531974"/>
          </a:xfrm>
        </p:grpSpPr>
        <p:sp>
          <p:nvSpPr>
            <p:cNvPr id="25" name="Rectangle 24"/>
            <p:cNvSpPr/>
            <p:nvPr/>
          </p:nvSpPr>
          <p:spPr>
            <a:xfrm>
              <a:off x="4577318" y="5268862"/>
              <a:ext cx="1625281" cy="53189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29"/>
            <p:cNvSpPr txBox="1">
              <a:spLocks noChangeArrowheads="1"/>
            </p:cNvSpPr>
            <p:nvPr/>
          </p:nvSpPr>
          <p:spPr bwMode="auto">
            <a:xfrm>
              <a:off x="4709075" y="5268862"/>
              <a:ext cx="1361768" cy="531974"/>
            </a:xfrm>
            <a:prstGeom prst="rect">
              <a:avLst/>
            </a:prstGeom>
            <a:noFill/>
            <a:ln w="9525">
              <a:noFill/>
              <a:miter lim="800000"/>
              <a:headEnd/>
              <a:tailEnd/>
            </a:ln>
          </p:spPr>
          <p:txBody>
            <a:bodyPr>
              <a:spAutoFit/>
            </a:bodyPr>
            <a:lstStyle/>
            <a:p>
              <a:pPr algn="ctr"/>
              <a:r>
                <a:rPr lang="en-US" sz="2000" b="1">
                  <a:latin typeface="Calibri" pitchFamily="34" charset="0"/>
                </a:rPr>
                <a:t>Response</a:t>
              </a:r>
            </a:p>
          </p:txBody>
        </p:sp>
      </p:grpSp>
      <p:grpSp>
        <p:nvGrpSpPr>
          <p:cNvPr id="27" name="Group 33"/>
          <p:cNvGrpSpPr>
            <a:grpSpLocks/>
          </p:cNvGrpSpPr>
          <p:nvPr/>
        </p:nvGrpSpPr>
        <p:grpSpPr bwMode="auto">
          <a:xfrm>
            <a:off x="5984267" y="2890839"/>
            <a:ext cx="3714750" cy="782637"/>
            <a:chOff x="8472486" y="2873097"/>
            <a:chExt cx="3714752" cy="783193"/>
          </a:xfrm>
        </p:grpSpPr>
        <p:sp>
          <p:nvSpPr>
            <p:cNvPr id="28" name="Diamond 27"/>
            <p:cNvSpPr/>
            <p:nvPr/>
          </p:nvSpPr>
          <p:spPr>
            <a:xfrm>
              <a:off x="8472486" y="2873097"/>
              <a:ext cx="3714752" cy="783193"/>
            </a:xfrm>
            <a:prstGeom prst="diamon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TextBox 18"/>
            <p:cNvSpPr txBox="1">
              <a:spLocks noChangeArrowheads="1"/>
            </p:cNvSpPr>
            <p:nvPr/>
          </p:nvSpPr>
          <p:spPr bwMode="auto">
            <a:xfrm>
              <a:off x="8736806" y="3064639"/>
              <a:ext cx="3186112" cy="400110"/>
            </a:xfrm>
            <a:prstGeom prst="rect">
              <a:avLst/>
            </a:prstGeom>
            <a:noFill/>
            <a:ln w="9525">
              <a:noFill/>
              <a:miter lim="800000"/>
              <a:headEnd/>
              <a:tailEnd/>
            </a:ln>
          </p:spPr>
          <p:txBody>
            <a:bodyPr>
              <a:spAutoFit/>
            </a:bodyPr>
            <a:lstStyle/>
            <a:p>
              <a:pPr algn="ctr"/>
              <a:r>
                <a:rPr lang="en-US" sz="2000" b="1">
                  <a:latin typeface="Calibri" pitchFamily="34" charset="0"/>
                </a:rPr>
                <a:t>Performing Response Tasks</a:t>
              </a:r>
            </a:p>
          </p:txBody>
        </p:sp>
      </p:grpSp>
      <p:sp>
        <p:nvSpPr>
          <p:cNvPr id="30" name="TextBox 29"/>
          <p:cNvSpPr txBox="1">
            <a:spLocks noChangeArrowheads="1"/>
          </p:cNvSpPr>
          <p:nvPr/>
        </p:nvSpPr>
        <p:spPr bwMode="auto">
          <a:xfrm>
            <a:off x="5352162" y="5386279"/>
            <a:ext cx="5511800" cy="589072"/>
          </a:xfrm>
          <a:prstGeom prst="rect">
            <a:avLst/>
          </a:prstGeom>
          <a:noFill/>
          <a:ln w="9525">
            <a:noFill/>
            <a:miter lim="800000"/>
            <a:headEnd/>
            <a:tailEnd/>
          </a:ln>
        </p:spPr>
        <p:txBody>
          <a:bodyPr anchor="ctr">
            <a:spAutoFit/>
          </a:bodyPr>
          <a:lstStyle/>
          <a:p>
            <a:pPr algn="ctr">
              <a:lnSpc>
                <a:spcPct val="150000"/>
              </a:lnSpc>
            </a:pPr>
            <a:r>
              <a:rPr lang="en-US" sz="2400" b="1" i="1" dirty="0">
                <a:latin typeface="Calibri" pitchFamily="34" charset="0"/>
              </a:rPr>
              <a:t>Out of researcher control</a:t>
            </a:r>
          </a:p>
        </p:txBody>
      </p:sp>
      <p:sp>
        <p:nvSpPr>
          <p:cNvPr id="31" name="Down Arrow 30"/>
          <p:cNvSpPr/>
          <p:nvPr/>
        </p:nvSpPr>
        <p:spPr>
          <a:xfrm>
            <a:off x="7309830" y="571501"/>
            <a:ext cx="669925" cy="271463"/>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Down Arrow 31"/>
          <p:cNvSpPr/>
          <p:nvPr/>
        </p:nvSpPr>
        <p:spPr>
          <a:xfrm>
            <a:off x="7424130" y="2133601"/>
            <a:ext cx="671513" cy="333375"/>
          </a:xfrm>
          <a:prstGeom prst="downArrow">
            <a:avLst/>
          </a:prstGeom>
          <a:solidFill>
            <a:schemeClr val="tx2">
              <a:lumMod val="60000"/>
              <a:lumOff val="40000"/>
            </a:scheme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Down Arrow 32"/>
          <p:cNvSpPr/>
          <p:nvPr/>
        </p:nvSpPr>
        <p:spPr>
          <a:xfrm>
            <a:off x="7492393" y="3630613"/>
            <a:ext cx="669925" cy="271462"/>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Down Arrow 33"/>
          <p:cNvSpPr/>
          <p:nvPr/>
        </p:nvSpPr>
        <p:spPr>
          <a:xfrm>
            <a:off x="7492393" y="4713288"/>
            <a:ext cx="669925" cy="271462"/>
          </a:xfrm>
          <a:prstGeom prst="down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 name="Elbow Connector 34"/>
          <p:cNvCxnSpPr>
            <a:cxnSpLocks/>
            <a:stCxn id="25" idx="1"/>
            <a:endCxn id="9" idx="2"/>
          </p:cNvCxnSpPr>
          <p:nvPr/>
        </p:nvCxnSpPr>
        <p:spPr>
          <a:xfrm rot="10800000">
            <a:off x="3179728" y="4770252"/>
            <a:ext cx="3834827" cy="443096"/>
          </a:xfrm>
          <a:prstGeom prst="bentConnector2">
            <a:avLst/>
          </a:prstGeom>
          <a:ln w="101600">
            <a:solidFill>
              <a:schemeClr val="tx2">
                <a:lumMod val="60000"/>
                <a:lumOff val="40000"/>
              </a:schemeClr>
            </a:solidFill>
            <a:tailEnd type="triangle" w="lg" len="sm"/>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H="1" flipV="1">
            <a:off x="9576780" y="1716088"/>
            <a:ext cx="80963" cy="1574800"/>
          </a:xfrm>
          <a:prstGeom prst="bentConnector3">
            <a:avLst>
              <a:gd name="adj1" fmla="val -782666"/>
            </a:avLst>
          </a:prstGeom>
          <a:ln w="101600">
            <a:solidFill>
              <a:schemeClr val="tx2">
                <a:lumMod val="60000"/>
                <a:lumOff val="40000"/>
              </a:schemeClr>
            </a:solidFill>
            <a:tailEnd type="triangle" w="lg" len="med"/>
          </a:ln>
        </p:spPr>
        <p:style>
          <a:lnRef idx="2">
            <a:schemeClr val="accent1"/>
          </a:lnRef>
          <a:fillRef idx="0">
            <a:schemeClr val="accent1"/>
          </a:fillRef>
          <a:effectRef idx="1">
            <a:schemeClr val="accent1"/>
          </a:effectRef>
          <a:fontRef idx="minor">
            <a:schemeClr val="tx1"/>
          </a:fontRef>
        </p:style>
      </p:cxnSp>
      <p:sp>
        <p:nvSpPr>
          <p:cNvPr id="40" name="TextBox 39"/>
          <p:cNvSpPr txBox="1">
            <a:spLocks noChangeArrowheads="1"/>
          </p:cNvSpPr>
          <p:nvPr/>
        </p:nvSpPr>
        <p:spPr bwMode="auto">
          <a:xfrm>
            <a:off x="1449955" y="5680815"/>
            <a:ext cx="3647186" cy="365934"/>
          </a:xfrm>
          <a:prstGeom prst="rect">
            <a:avLst/>
          </a:prstGeom>
          <a:noFill/>
          <a:ln w="9525">
            <a:noFill/>
            <a:miter lim="800000"/>
            <a:headEnd/>
            <a:tailEnd/>
          </a:ln>
        </p:spPr>
        <p:txBody>
          <a:bodyPr wrap="square">
            <a:spAutoFit/>
          </a:bodyPr>
          <a:lstStyle/>
          <a:p>
            <a:pPr algn="ctr">
              <a:lnSpc>
                <a:spcPts val="2000"/>
              </a:lnSpc>
            </a:pPr>
            <a:r>
              <a:rPr lang="en-US" sz="2400" b="1" i="1" dirty="0">
                <a:latin typeface="Calibri" pitchFamily="34" charset="0"/>
              </a:rPr>
              <a:t>Under researcher control</a:t>
            </a:r>
          </a:p>
        </p:txBody>
      </p:sp>
      <p:grpSp>
        <p:nvGrpSpPr>
          <p:cNvPr id="2" name="Group 1">
            <a:extLst>
              <a:ext uri="{FF2B5EF4-FFF2-40B4-BE49-F238E27FC236}">
                <a16:creationId xmlns:a16="http://schemas.microsoft.com/office/drawing/2014/main" id="{E6AFDB93-904F-922E-666F-663B1947CFEF}"/>
              </a:ext>
            </a:extLst>
          </p:cNvPr>
          <p:cNvGrpSpPr>
            <a:grpSpLocks/>
          </p:cNvGrpSpPr>
          <p:nvPr/>
        </p:nvGrpSpPr>
        <p:grpSpPr bwMode="auto">
          <a:xfrm>
            <a:off x="4444601" y="1732614"/>
            <a:ext cx="1607572" cy="1574800"/>
            <a:chOff x="2861981" y="1679229"/>
            <a:chExt cx="913489" cy="1574628"/>
          </a:xfrm>
        </p:grpSpPr>
        <p:cxnSp>
          <p:nvCxnSpPr>
            <p:cNvPr id="4" name="Straight Arrow Connector 3">
              <a:extLst>
                <a:ext uri="{FF2B5EF4-FFF2-40B4-BE49-F238E27FC236}">
                  <a16:creationId xmlns:a16="http://schemas.microsoft.com/office/drawing/2014/main" id="{7B3FE73B-6CC7-4953-985A-DBDC3B798EB7}"/>
                </a:ext>
              </a:extLst>
            </p:cNvPr>
            <p:cNvCxnSpPr>
              <a:cxnSpLocks/>
            </p:cNvCxnSpPr>
            <p:nvPr/>
          </p:nvCxnSpPr>
          <p:spPr>
            <a:xfrm flipV="1">
              <a:off x="2885565" y="1679229"/>
              <a:ext cx="824792" cy="1198431"/>
            </a:xfrm>
            <a:prstGeom prst="straightConnector1">
              <a:avLst/>
            </a:prstGeom>
            <a:ln w="101600">
              <a:solidFill>
                <a:srgbClr val="FF0000"/>
              </a:solidFill>
              <a:headEnd type="stealth" w="lg" len="lg"/>
              <a:tailEnd type="none" w="lg" len="med"/>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095A781-D9F1-AD2E-1751-622E86979B3E}"/>
                </a:ext>
              </a:extLst>
            </p:cNvPr>
            <p:cNvCxnSpPr>
              <a:cxnSpLocks/>
            </p:cNvCxnSpPr>
            <p:nvPr/>
          </p:nvCxnSpPr>
          <p:spPr>
            <a:xfrm>
              <a:off x="2861981" y="2931228"/>
              <a:ext cx="913489" cy="322629"/>
            </a:xfrm>
            <a:prstGeom prst="straightConnector1">
              <a:avLst/>
            </a:prstGeom>
            <a:ln w="101600">
              <a:solidFill>
                <a:srgbClr val="FF0000"/>
              </a:solidFill>
              <a:headEnd type="stealth" w="lg" len="lg"/>
              <a:tailEnd type="none" w="lg" len="med"/>
            </a:ln>
            <a:effectLst>
              <a:outerShdw blurRad="50800" dist="38100" dir="18900000" algn="b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
        <p:nvSpPr>
          <p:cNvPr id="45" name="Footer Placeholder 44">
            <a:extLst>
              <a:ext uri="{FF2B5EF4-FFF2-40B4-BE49-F238E27FC236}">
                <a16:creationId xmlns:a16="http://schemas.microsoft.com/office/drawing/2014/main" id="{8664A743-38FA-0349-D16E-D8B4D66ACEAC}"/>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2353085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Survey Response Process</a:t>
            </a:r>
            <a:br>
              <a:rPr lang="en-US" dirty="0"/>
            </a:br>
            <a:r>
              <a:rPr lang="en-US" dirty="0"/>
              <a:t>Summary</a:t>
            </a:r>
          </a:p>
        </p:txBody>
      </p:sp>
      <p:sp>
        <p:nvSpPr>
          <p:cNvPr id="6" name="Content Placeholder 5"/>
          <p:cNvSpPr>
            <a:spLocks noGrp="1"/>
          </p:cNvSpPr>
          <p:nvPr>
            <p:ph sz="half" idx="2"/>
          </p:nvPr>
        </p:nvSpPr>
        <p:spPr>
          <a:xfrm>
            <a:off x="5096434" y="1893609"/>
            <a:ext cx="5918349" cy="4351338"/>
          </a:xfrm>
        </p:spPr>
        <p:txBody>
          <a:bodyPr>
            <a:normAutofit/>
          </a:bodyPr>
          <a:lstStyle/>
          <a:p>
            <a:r>
              <a:rPr lang="en-US" dirty="0"/>
              <a:t>Management Considerations</a:t>
            </a:r>
          </a:p>
          <a:p>
            <a:pPr lvl="1"/>
            <a:r>
              <a:rPr lang="en-US" dirty="0"/>
              <a:t>Respondent selection</a:t>
            </a:r>
          </a:p>
          <a:p>
            <a:pPr lvl="1"/>
            <a:r>
              <a:rPr lang="en-US" dirty="0"/>
              <a:t>Scheduling</a:t>
            </a:r>
          </a:p>
          <a:p>
            <a:pPr lvl="1"/>
            <a:r>
              <a:rPr lang="en-US" dirty="0"/>
              <a:t>Prioritizing &amp; motivation</a:t>
            </a:r>
          </a:p>
          <a:p>
            <a:pPr lvl="1"/>
            <a:r>
              <a:rPr lang="en-US" dirty="0"/>
              <a:t>Data release process</a:t>
            </a:r>
          </a:p>
          <a:p>
            <a:r>
              <a:rPr lang="en-US" dirty="0"/>
              <a:t>Respondent Requirements</a:t>
            </a:r>
          </a:p>
          <a:p>
            <a:pPr lvl="1"/>
            <a:r>
              <a:rPr lang="en-US" dirty="0"/>
              <a:t>Taking the role as survey coordinator</a:t>
            </a:r>
          </a:p>
          <a:p>
            <a:pPr lvl="1"/>
            <a:r>
              <a:rPr lang="en-US" dirty="0"/>
              <a:t>Knowledge of available information</a:t>
            </a:r>
          </a:p>
          <a:p>
            <a:pPr lvl="1"/>
            <a:r>
              <a:rPr lang="en-US" dirty="0"/>
              <a:t>Handling differences between recorded data and requested data</a:t>
            </a:r>
          </a:p>
        </p:txBody>
      </p:sp>
      <p:pic>
        <p:nvPicPr>
          <p:cNvPr id="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6472"/>
          <a:stretch/>
        </p:blipFill>
        <p:spPr bwMode="auto">
          <a:xfrm>
            <a:off x="1177216" y="1893609"/>
            <a:ext cx="3811643" cy="4215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10">
            <a:extLst>
              <a:ext uri="{FF2B5EF4-FFF2-40B4-BE49-F238E27FC236}">
                <a16:creationId xmlns:a16="http://schemas.microsoft.com/office/drawing/2014/main" id="{45916789-5E7F-682E-B8BA-30E1E3966F83}"/>
              </a:ext>
            </a:extLst>
          </p:cNvPr>
          <p:cNvSpPr>
            <a:spLocks noGrp="1"/>
          </p:cNvSpPr>
          <p:nvPr>
            <p:ph type="ftr" sz="quarter" idx="11"/>
          </p:nvPr>
        </p:nvSpPr>
        <p:spPr/>
        <p:txBody>
          <a:bodyPr/>
          <a:lstStyle/>
          <a:p>
            <a:r>
              <a:rPr lang="en-US"/>
              <a:t>AAPOR Webinar 4/27/2023</a:t>
            </a:r>
          </a:p>
        </p:txBody>
      </p:sp>
      <p:sp>
        <p:nvSpPr>
          <p:cNvPr id="12" name="Slide Number Placeholder 11">
            <a:extLst>
              <a:ext uri="{FF2B5EF4-FFF2-40B4-BE49-F238E27FC236}">
                <a16:creationId xmlns:a16="http://schemas.microsoft.com/office/drawing/2014/main" id="{54C6BEDA-213B-2325-D37F-D702E2621F1A}"/>
              </a:ext>
            </a:extLst>
          </p:cNvPr>
          <p:cNvSpPr>
            <a:spLocks noGrp="1"/>
          </p:cNvSpPr>
          <p:nvPr>
            <p:ph type="sldNum" sz="quarter" idx="12"/>
          </p:nvPr>
        </p:nvSpPr>
        <p:spPr/>
        <p:txBody>
          <a:bodyPr/>
          <a:lstStyle/>
          <a:p>
            <a:fld id="{FC63ECC8-719A-498E-B101-491B6A35558E}" type="slidenum">
              <a:rPr lang="en-US" smtClean="0"/>
              <a:t>55</a:t>
            </a:fld>
            <a:endParaRPr lang="en-US"/>
          </a:p>
        </p:txBody>
      </p:sp>
    </p:spTree>
    <p:extLst>
      <p:ext uri="{BB962C8B-B14F-4D97-AF65-F5344CB8AC3E}">
        <p14:creationId xmlns:p14="http://schemas.microsoft.com/office/powerpoint/2010/main" val="3588426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511D6E05-265C-49B7-AD9D-9C52F4E9140B}" type="slidenum">
              <a:rPr lang="en-US" smtClean="0"/>
              <a:pPr/>
              <a:t>56</a:t>
            </a:fld>
            <a:endParaRPr lang="en-US"/>
          </a:p>
        </p:txBody>
      </p:sp>
      <p:sp>
        <p:nvSpPr>
          <p:cNvPr id="4" name="Title 1"/>
          <p:cNvSpPr txBox="1">
            <a:spLocks/>
          </p:cNvSpPr>
          <p:nvPr/>
        </p:nvSpPr>
        <p:spPr>
          <a:xfrm>
            <a:off x="1981200" y="274638"/>
            <a:ext cx="8229600" cy="792162"/>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r>
              <a:rPr lang="en-US" sz="4000">
                <a:latin typeface="Arial" charset="0"/>
              </a:rPr>
              <a:t>Key Takeaways</a:t>
            </a:r>
          </a:p>
        </p:txBody>
      </p:sp>
      <p:sp>
        <p:nvSpPr>
          <p:cNvPr id="5" name="Content Placeholder 3"/>
          <p:cNvSpPr txBox="1">
            <a:spLocks/>
          </p:cNvSpPr>
          <p:nvPr/>
        </p:nvSpPr>
        <p:spPr>
          <a:xfrm>
            <a:off x="1586753" y="1220415"/>
            <a:ext cx="9507070" cy="4708525"/>
          </a:xfrm>
          <a:prstGeom prst="rect">
            <a:avLst/>
          </a:prstGeom>
        </p:spPr>
        <p:txBody>
          <a:bodyPr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00"/>
              </a:buClr>
              <a:buFont typeface="Wingdings" panose="05000000000000000000" pitchFamily="2" charset="2"/>
              <a:buChar char="Ø"/>
              <a:defRPr/>
            </a:pPr>
            <a:r>
              <a:rPr lang="en-US" b="1" dirty="0">
                <a:solidFill>
                  <a:srgbClr val="FF0000"/>
                </a:solidFill>
                <a:effectLst>
                  <a:outerShdw blurRad="38100" dist="38100" dir="2700000" algn="tl">
                    <a:srgbClr val="000000">
                      <a:alpha val="43137"/>
                    </a:srgbClr>
                  </a:outerShdw>
                </a:effectLst>
              </a:rPr>
              <a:t>Response process not under the control of the survey organization</a:t>
            </a:r>
          </a:p>
          <a:p>
            <a:pPr>
              <a:buFont typeface="Arial"/>
              <a:buChar char="•"/>
              <a:defRPr/>
            </a:pPr>
            <a:endParaRPr lang="en-US" sz="1000" dirty="0"/>
          </a:p>
          <a:p>
            <a:pPr>
              <a:buFont typeface="Arial"/>
              <a:buChar char="•"/>
              <a:defRPr/>
            </a:pPr>
            <a:r>
              <a:rPr lang="en-US" dirty="0"/>
              <a:t>Business </a:t>
            </a:r>
          </a:p>
          <a:p>
            <a:pPr lvl="1">
              <a:buFont typeface="Arial"/>
              <a:buChar char="–"/>
              <a:defRPr/>
            </a:pPr>
            <a:r>
              <a:rPr lang="en-US" dirty="0"/>
              <a:t>Goals</a:t>
            </a:r>
          </a:p>
          <a:p>
            <a:pPr lvl="1">
              <a:buFont typeface="Arial"/>
              <a:buChar char="–"/>
              <a:defRPr/>
            </a:pPr>
            <a:r>
              <a:rPr lang="en-US" dirty="0"/>
              <a:t>Costs vs. Benefits</a:t>
            </a:r>
          </a:p>
          <a:p>
            <a:pPr>
              <a:buFont typeface="Arial"/>
              <a:buChar char="•"/>
              <a:defRPr/>
            </a:pPr>
            <a:r>
              <a:rPr lang="en-US" dirty="0"/>
              <a:t>Respondent </a:t>
            </a:r>
            <a:r>
              <a:rPr lang="en-US" b="1" dirty="0"/>
              <a:t>=</a:t>
            </a:r>
            <a:r>
              <a:rPr lang="en-US" dirty="0"/>
              <a:t> Employee </a:t>
            </a:r>
          </a:p>
          <a:p>
            <a:pPr lvl="1">
              <a:buFont typeface="Arial"/>
              <a:buChar char="–"/>
              <a:defRPr/>
            </a:pPr>
            <a:r>
              <a:rPr lang="en-US" dirty="0"/>
              <a:t>Cognitive </a:t>
            </a:r>
            <a:r>
              <a:rPr lang="en-US" u="sng" dirty="0"/>
              <a:t>and</a:t>
            </a:r>
            <a:r>
              <a:rPr lang="en-US" dirty="0"/>
              <a:t> Social Behaviors </a:t>
            </a:r>
          </a:p>
          <a:p>
            <a:pPr lvl="1">
              <a:buFont typeface="Arial"/>
              <a:buChar char="–"/>
              <a:defRPr/>
            </a:pPr>
            <a:r>
              <a:rPr lang="en-US" dirty="0"/>
              <a:t>Affected by business goals and constraints</a:t>
            </a:r>
          </a:p>
          <a:p>
            <a:pPr>
              <a:buClr>
                <a:srgbClr val="FF0000"/>
              </a:buClr>
              <a:buFont typeface="Wingdings" panose="05000000000000000000" pitchFamily="2" charset="2"/>
              <a:buChar char="Ø"/>
              <a:defRPr/>
            </a:pPr>
            <a:endParaRPr lang="en-US" b="1" dirty="0">
              <a:solidFill>
                <a:srgbClr val="FF0000"/>
              </a:solidFill>
              <a:effectLst>
                <a:outerShdw blurRad="38100" dist="38100" dir="2700000" algn="tl">
                  <a:srgbClr val="000000">
                    <a:alpha val="43137"/>
                  </a:srgbClr>
                </a:outerShdw>
              </a:effectLst>
            </a:endParaRPr>
          </a:p>
        </p:txBody>
      </p:sp>
      <p:sp>
        <p:nvSpPr>
          <p:cNvPr id="6" name="Footer Placeholder 5">
            <a:extLst>
              <a:ext uri="{FF2B5EF4-FFF2-40B4-BE49-F238E27FC236}">
                <a16:creationId xmlns:a16="http://schemas.microsoft.com/office/drawing/2014/main" id="{6F3324D9-73AD-3DED-E88D-10397F2A6FE1}"/>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639448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63306" y="1600200"/>
            <a:ext cx="7772400" cy="21336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endParaRPr lang="en-US" sz="6000" dirty="0">
              <a:effectLst>
                <a:outerShdw blurRad="38100" dist="38100" dir="2700000" algn="tl">
                  <a:srgbClr val="000000">
                    <a:alpha val="43137"/>
                  </a:srgbClr>
                </a:outerShdw>
              </a:effectLst>
              <a:latin typeface="+mj-lt"/>
            </a:endParaRPr>
          </a:p>
        </p:txBody>
      </p:sp>
      <p:sp>
        <p:nvSpPr>
          <p:cNvPr id="11" name="Title 10">
            <a:extLst>
              <a:ext uri="{FF2B5EF4-FFF2-40B4-BE49-F238E27FC236}">
                <a16:creationId xmlns:a16="http://schemas.microsoft.com/office/drawing/2014/main" id="{06AAF863-D3BB-B85B-BB79-C06B3EED91B4}"/>
              </a:ext>
            </a:extLst>
          </p:cNvPr>
          <p:cNvSpPr>
            <a:spLocks noGrp="1"/>
          </p:cNvSpPr>
          <p:nvPr>
            <p:ph type="title"/>
          </p:nvPr>
        </p:nvSpPr>
        <p:spPr>
          <a:xfrm>
            <a:off x="791706" y="911973"/>
            <a:ext cx="10515600" cy="2821827"/>
          </a:xfrm>
        </p:spPr>
        <p:txBody>
          <a:bodyPr/>
          <a:lstStyle/>
          <a:p>
            <a:r>
              <a:rPr lang="en-US" sz="6000" dirty="0">
                <a:effectLst>
                  <a:outerShdw blurRad="38100" dist="38100" dir="2700000" algn="tl">
                    <a:srgbClr val="000000">
                      <a:alpha val="43137"/>
                    </a:srgbClr>
                  </a:outerShdw>
                </a:effectLst>
                <a:latin typeface="+mj-lt"/>
              </a:rPr>
              <a:t>Respondent-Centered Design for Business Surveys</a:t>
            </a:r>
            <a:br>
              <a:rPr lang="en-US" sz="6000" dirty="0">
                <a:effectLst>
                  <a:outerShdw blurRad="38100" dist="38100" dir="2700000" algn="tl">
                    <a:srgbClr val="000000">
                      <a:alpha val="43137"/>
                    </a:srgbClr>
                  </a:outerShdw>
                </a:effectLst>
                <a:latin typeface="+mj-lt"/>
              </a:rPr>
            </a:br>
            <a:endParaRPr lang="en-US" dirty="0"/>
          </a:p>
        </p:txBody>
      </p:sp>
      <p:sp>
        <p:nvSpPr>
          <p:cNvPr id="12" name="Text Placeholder 11">
            <a:extLst>
              <a:ext uri="{FF2B5EF4-FFF2-40B4-BE49-F238E27FC236}">
                <a16:creationId xmlns:a16="http://schemas.microsoft.com/office/drawing/2014/main" id="{77DC6EE3-B2CB-DEFD-9BE2-0680097EB89D}"/>
              </a:ext>
            </a:extLst>
          </p:cNvPr>
          <p:cNvSpPr>
            <a:spLocks noGrp="1"/>
          </p:cNvSpPr>
          <p:nvPr>
            <p:ph type="body" idx="1"/>
          </p:nvPr>
        </p:nvSpPr>
        <p:spPr>
          <a:xfrm>
            <a:off x="831850" y="4235825"/>
            <a:ext cx="10515600" cy="1532963"/>
          </a:xfrm>
        </p:spPr>
        <p:txBody>
          <a:bodyPr>
            <a:normAutofit/>
          </a:bodyPr>
          <a:lstStyle/>
          <a:p>
            <a:r>
              <a:rPr lang="en-US" u="sng" dirty="0">
                <a:effectLst/>
                <a:latin typeface="Calibri" panose="020F0502020204030204" pitchFamily="34" charset="0"/>
                <a:ea typeface="Calibri" panose="020F0502020204030204" pitchFamily="34" charset="0"/>
                <a:cs typeface="Times New Roman" panose="02020603050405020304" pitchFamily="18" charset="0"/>
              </a:rPr>
              <a:t>Learning</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effectLst/>
                <a:latin typeface="Calibri" panose="020F0502020204030204" pitchFamily="34" charset="0"/>
                <a:ea typeface="Calibri" panose="020F0502020204030204" pitchFamily="34" charset="0"/>
                <a:cs typeface="Times New Roman" panose="02020603050405020304" pitchFamily="18" charset="0"/>
              </a:rPr>
              <a:t>Objective</a:t>
            </a:r>
          </a:p>
          <a:p>
            <a:pPr marR="0" lvl="0" defTabSz="282575">
              <a:lnSpc>
                <a:spcPct val="100000"/>
              </a:lnSpc>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3.	Be introduced to some current best practices in instrument development and 	pretesting that help to address these challenges.</a:t>
            </a:r>
          </a:p>
          <a:p>
            <a:pPr>
              <a:tabLst>
                <a:tab pos="285750" algn="l"/>
              </a:tabLst>
            </a:pPr>
            <a:endParaRPr lang="en-US" sz="1800" dirty="0"/>
          </a:p>
        </p:txBody>
      </p:sp>
      <p:sp>
        <p:nvSpPr>
          <p:cNvPr id="13" name="Footer Placeholder 12">
            <a:extLst>
              <a:ext uri="{FF2B5EF4-FFF2-40B4-BE49-F238E27FC236}">
                <a16:creationId xmlns:a16="http://schemas.microsoft.com/office/drawing/2014/main" id="{34276971-8348-749C-F47E-35093D2C4376}"/>
              </a:ext>
            </a:extLst>
          </p:cNvPr>
          <p:cNvSpPr>
            <a:spLocks noGrp="1"/>
          </p:cNvSpPr>
          <p:nvPr>
            <p:ph type="ftr" sz="quarter" idx="11"/>
          </p:nvPr>
        </p:nvSpPr>
        <p:spPr/>
        <p:txBody>
          <a:bodyPr/>
          <a:lstStyle/>
          <a:p>
            <a:r>
              <a:rPr lang="en-US"/>
              <a:t>AAPOR Webinar 4/27/2023</a:t>
            </a:r>
          </a:p>
        </p:txBody>
      </p:sp>
      <p:sp>
        <p:nvSpPr>
          <p:cNvPr id="14" name="Slide Number Placeholder 13">
            <a:extLst>
              <a:ext uri="{FF2B5EF4-FFF2-40B4-BE49-F238E27FC236}">
                <a16:creationId xmlns:a16="http://schemas.microsoft.com/office/drawing/2014/main" id="{2D209421-7DD7-A50C-46F5-A38E3A5784C7}"/>
              </a:ext>
            </a:extLst>
          </p:cNvPr>
          <p:cNvSpPr>
            <a:spLocks noGrp="1"/>
          </p:cNvSpPr>
          <p:nvPr>
            <p:ph type="sldNum" sz="quarter" idx="12"/>
          </p:nvPr>
        </p:nvSpPr>
        <p:spPr/>
        <p:txBody>
          <a:bodyPr/>
          <a:lstStyle/>
          <a:p>
            <a:fld id="{FC63ECC8-719A-498E-B101-491B6A35558E}" type="slidenum">
              <a:rPr lang="en-US" smtClean="0"/>
              <a:t>57</a:t>
            </a:fld>
            <a:endParaRPr lang="en-US"/>
          </a:p>
        </p:txBody>
      </p:sp>
    </p:spTree>
    <p:extLst>
      <p:ext uri="{BB962C8B-B14F-4D97-AF65-F5344CB8AC3E}">
        <p14:creationId xmlns:p14="http://schemas.microsoft.com/office/powerpoint/2010/main" val="396423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7A38-886B-4019-EA3A-908F01FB32A2}"/>
              </a:ext>
            </a:extLst>
          </p:cNvPr>
          <p:cNvSpPr>
            <a:spLocks noGrp="1"/>
          </p:cNvSpPr>
          <p:nvPr>
            <p:ph type="title"/>
          </p:nvPr>
        </p:nvSpPr>
        <p:spPr/>
        <p:txBody>
          <a:bodyPr/>
          <a:lstStyle/>
          <a:p>
            <a:r>
              <a:rPr lang="en-US" dirty="0"/>
              <a:t>Implications of Response Process for </a:t>
            </a:r>
            <a:br>
              <a:rPr lang="en-US" dirty="0"/>
            </a:br>
            <a:r>
              <a:rPr lang="en-US" dirty="0"/>
              <a:t>Business Survey Design &amp; Collection</a:t>
            </a:r>
          </a:p>
        </p:txBody>
      </p:sp>
      <p:sp>
        <p:nvSpPr>
          <p:cNvPr id="4" name="Footer Placeholder 3">
            <a:extLst>
              <a:ext uri="{FF2B5EF4-FFF2-40B4-BE49-F238E27FC236}">
                <a16:creationId xmlns:a16="http://schemas.microsoft.com/office/drawing/2014/main" id="{066E680F-B0F8-74C6-680B-3D65AC390048}"/>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88415D5B-6C27-815A-AAD8-C5523F5EBCFB}"/>
              </a:ext>
            </a:extLst>
          </p:cNvPr>
          <p:cNvSpPr>
            <a:spLocks noGrp="1"/>
          </p:cNvSpPr>
          <p:nvPr>
            <p:ph type="sldNum" sz="quarter" idx="12"/>
          </p:nvPr>
        </p:nvSpPr>
        <p:spPr/>
        <p:txBody>
          <a:bodyPr/>
          <a:lstStyle/>
          <a:p>
            <a:fld id="{FC63ECC8-719A-498E-B101-491B6A35558E}" type="slidenum">
              <a:rPr lang="en-US" smtClean="0"/>
              <a:t>58</a:t>
            </a:fld>
            <a:endParaRPr lang="en-US"/>
          </a:p>
        </p:txBody>
      </p:sp>
      <p:sp>
        <p:nvSpPr>
          <p:cNvPr id="9" name="Content Placeholder 2">
            <a:extLst>
              <a:ext uri="{FF2B5EF4-FFF2-40B4-BE49-F238E27FC236}">
                <a16:creationId xmlns:a16="http://schemas.microsoft.com/office/drawing/2014/main" id="{F3D3DCF9-57B7-413B-49F8-955BD1F8E447}"/>
              </a:ext>
            </a:extLst>
          </p:cNvPr>
          <p:cNvSpPr txBox="1">
            <a:spLocks/>
          </p:cNvSpPr>
          <p:nvPr/>
        </p:nvSpPr>
        <p:spPr>
          <a:xfrm>
            <a:off x="1981200" y="1690688"/>
            <a:ext cx="8229600"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dirty="0">
                <a:solidFill>
                  <a:schemeClr val="bg1">
                    <a:lumMod val="65000"/>
                  </a:schemeClr>
                </a:solidFill>
              </a:rPr>
              <a:t>Record formation &amp; encoding</a:t>
            </a:r>
          </a:p>
          <a:p>
            <a:pPr marL="514350" indent="-514350">
              <a:buFont typeface="+mj-lt"/>
              <a:buAutoNum type="arabicParenR"/>
              <a:defRPr/>
            </a:pPr>
            <a:r>
              <a:rPr lang="en-US" dirty="0">
                <a:solidFill>
                  <a:schemeClr val="bg1">
                    <a:lumMod val="65000"/>
                  </a:schemeClr>
                </a:solidFill>
              </a:rPr>
              <a:t>Organizing response tasks</a:t>
            </a:r>
          </a:p>
          <a:p>
            <a:pPr marL="914400" lvl="1" indent="-514350">
              <a:buFont typeface="+mj-lt"/>
              <a:buAutoNum type="alphaLcParenR"/>
              <a:defRPr/>
            </a:pPr>
            <a:r>
              <a:rPr lang="en-US" dirty="0">
                <a:solidFill>
                  <a:schemeClr val="bg1">
                    <a:lumMod val="65000"/>
                  </a:schemeClr>
                </a:solidFill>
              </a:rPr>
              <a:t>Respondent selection</a:t>
            </a:r>
          </a:p>
          <a:p>
            <a:pPr marL="914400" lvl="1" indent="-514350">
              <a:buFont typeface="+mj-lt"/>
              <a:buAutoNum type="alphaLcParenR"/>
              <a:defRPr/>
            </a:pPr>
            <a:r>
              <a:rPr lang="en-US" dirty="0">
                <a:solidFill>
                  <a:schemeClr val="bg1">
                    <a:lumMod val="65000"/>
                  </a:schemeClr>
                </a:solidFill>
              </a:rPr>
              <a:t>Scheduling</a:t>
            </a:r>
          </a:p>
          <a:p>
            <a:pPr marL="914400" lvl="1" indent="-514350">
              <a:buFont typeface="+mj-lt"/>
              <a:buAutoNum type="alphaLcParenR"/>
              <a:defRPr/>
            </a:pPr>
            <a:r>
              <a:rPr lang="en-US" dirty="0">
                <a:solidFill>
                  <a:schemeClr val="bg1">
                    <a:lumMod val="65000"/>
                  </a:schemeClr>
                </a:solidFill>
              </a:rPr>
              <a:t>Prioritizing &amp; motivation</a:t>
            </a:r>
          </a:p>
          <a:p>
            <a:pPr marL="514350" indent="-514350">
              <a:buFont typeface="+mj-lt"/>
              <a:buAutoNum type="arabicParenR"/>
              <a:defRPr/>
            </a:pPr>
            <a:r>
              <a:rPr lang="en-US" b="1" dirty="0">
                <a:solidFill>
                  <a:srgbClr val="1C5696"/>
                </a:solidFill>
              </a:rPr>
              <a:t>Comprehension</a:t>
            </a:r>
          </a:p>
          <a:p>
            <a:pPr marL="514350" indent="-514350">
              <a:buFont typeface="+mj-lt"/>
              <a:buAutoNum type="arabicParenR"/>
              <a:defRPr/>
            </a:pPr>
            <a:r>
              <a:rPr lang="en-US" b="1" dirty="0">
                <a:solidFill>
                  <a:srgbClr val="1C5696"/>
                </a:solidFill>
              </a:rPr>
              <a:t>Retrieval</a:t>
            </a:r>
          </a:p>
          <a:p>
            <a:pPr marL="514350" indent="-514350">
              <a:buFont typeface="+mj-lt"/>
              <a:buAutoNum type="arabicParenR"/>
              <a:defRPr/>
            </a:pPr>
            <a:r>
              <a:rPr lang="en-US" b="1" dirty="0">
                <a:solidFill>
                  <a:srgbClr val="1C5696"/>
                </a:solidFill>
              </a:rPr>
              <a:t>Judgment</a:t>
            </a:r>
          </a:p>
          <a:p>
            <a:pPr marL="514350" indent="-514350">
              <a:buFont typeface="+mj-lt"/>
              <a:buAutoNum type="arabicParenR"/>
              <a:defRPr/>
            </a:pPr>
            <a:r>
              <a:rPr lang="en-US" b="1" dirty="0">
                <a:solidFill>
                  <a:srgbClr val="1C5696"/>
                </a:solidFill>
              </a:rPr>
              <a:t>Communication</a:t>
            </a:r>
          </a:p>
          <a:p>
            <a:pPr marL="514350" indent="-514350">
              <a:buFont typeface="+mj-lt"/>
              <a:buAutoNum type="arabicParenR"/>
              <a:defRPr/>
            </a:pPr>
            <a:r>
              <a:rPr lang="en-US" dirty="0">
                <a:solidFill>
                  <a:schemeClr val="bg1">
                    <a:lumMod val="65000"/>
                  </a:schemeClr>
                </a:solidFill>
              </a:rPr>
              <a:t>Releasing the data</a:t>
            </a:r>
          </a:p>
        </p:txBody>
      </p:sp>
      <p:sp>
        <p:nvSpPr>
          <p:cNvPr id="14" name="Speech Bubble: Rectangle with Corners Rounded 13">
            <a:extLst>
              <a:ext uri="{FF2B5EF4-FFF2-40B4-BE49-F238E27FC236}">
                <a16:creationId xmlns:a16="http://schemas.microsoft.com/office/drawing/2014/main" id="{5ABDB6F7-CB48-02C2-E68A-1CDF164EA441}"/>
              </a:ext>
            </a:extLst>
          </p:cNvPr>
          <p:cNvSpPr/>
          <p:nvPr/>
        </p:nvSpPr>
        <p:spPr>
          <a:xfrm>
            <a:off x="6825342" y="2304483"/>
            <a:ext cx="4278085" cy="3622788"/>
          </a:xfrm>
          <a:prstGeom prst="wedgeRoundRectCallout">
            <a:avLst>
              <a:gd name="adj1" fmla="val -87107"/>
              <a:gd name="adj2" fmla="val 81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Design of Question(</a:t>
            </a:r>
            <a:r>
              <a:rPr lang="en-US" sz="3600" b="1" dirty="0" err="1"/>
              <a:t>naire</a:t>
            </a:r>
            <a:r>
              <a:rPr lang="en-US" sz="3600" b="1" dirty="0"/>
              <a:t>)s and  Data Collection Instruments</a:t>
            </a:r>
          </a:p>
        </p:txBody>
      </p:sp>
    </p:spTree>
    <p:extLst>
      <p:ext uri="{BB962C8B-B14F-4D97-AF65-F5344CB8AC3E}">
        <p14:creationId xmlns:p14="http://schemas.microsoft.com/office/powerpoint/2010/main" val="1911057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7A38-886B-4019-EA3A-908F01FB32A2}"/>
              </a:ext>
            </a:extLst>
          </p:cNvPr>
          <p:cNvSpPr>
            <a:spLocks noGrp="1"/>
          </p:cNvSpPr>
          <p:nvPr>
            <p:ph type="title"/>
          </p:nvPr>
        </p:nvSpPr>
        <p:spPr/>
        <p:txBody>
          <a:bodyPr/>
          <a:lstStyle/>
          <a:p>
            <a:r>
              <a:rPr lang="en-US" dirty="0"/>
              <a:t>Implications of Response Process for </a:t>
            </a:r>
            <a:br>
              <a:rPr lang="en-US" dirty="0"/>
            </a:br>
            <a:r>
              <a:rPr lang="en-US" dirty="0"/>
              <a:t>Business Survey Design and Collection</a:t>
            </a:r>
          </a:p>
        </p:txBody>
      </p:sp>
      <p:sp>
        <p:nvSpPr>
          <p:cNvPr id="4" name="Footer Placeholder 3">
            <a:extLst>
              <a:ext uri="{FF2B5EF4-FFF2-40B4-BE49-F238E27FC236}">
                <a16:creationId xmlns:a16="http://schemas.microsoft.com/office/drawing/2014/main" id="{066E680F-B0F8-74C6-680B-3D65AC390048}"/>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88415D5B-6C27-815A-AAD8-C5523F5EBCFB}"/>
              </a:ext>
            </a:extLst>
          </p:cNvPr>
          <p:cNvSpPr>
            <a:spLocks noGrp="1"/>
          </p:cNvSpPr>
          <p:nvPr>
            <p:ph type="sldNum" sz="quarter" idx="12"/>
          </p:nvPr>
        </p:nvSpPr>
        <p:spPr/>
        <p:txBody>
          <a:bodyPr/>
          <a:lstStyle/>
          <a:p>
            <a:fld id="{FC63ECC8-719A-498E-B101-491B6A35558E}" type="slidenum">
              <a:rPr lang="en-US" smtClean="0"/>
              <a:t>59</a:t>
            </a:fld>
            <a:endParaRPr lang="en-US"/>
          </a:p>
        </p:txBody>
      </p:sp>
      <p:sp>
        <p:nvSpPr>
          <p:cNvPr id="6" name="Content Placeholder 2">
            <a:extLst>
              <a:ext uri="{FF2B5EF4-FFF2-40B4-BE49-F238E27FC236}">
                <a16:creationId xmlns:a16="http://schemas.microsoft.com/office/drawing/2014/main" id="{6F97BFB3-C1B8-9325-68E8-7248F63A2C96}"/>
              </a:ext>
            </a:extLst>
          </p:cNvPr>
          <p:cNvSpPr txBox="1">
            <a:spLocks/>
          </p:cNvSpPr>
          <p:nvPr/>
        </p:nvSpPr>
        <p:spPr>
          <a:xfrm>
            <a:off x="1861457" y="1690688"/>
            <a:ext cx="8656307" cy="4525963"/>
          </a:xfrm>
          <a:prstGeom prst="rect">
            <a:avLst/>
          </a:prstGeom>
        </p:spPr>
        <p:txBody>
          <a:bodyPr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arenR"/>
              <a:defRPr/>
            </a:pPr>
            <a:r>
              <a:rPr lang="en-US" b="1" dirty="0">
                <a:solidFill>
                  <a:srgbClr val="1C5696"/>
                </a:solidFill>
              </a:rPr>
              <a:t>Record formation &amp; encoding</a:t>
            </a:r>
          </a:p>
          <a:p>
            <a:pPr marL="514350" indent="-514350">
              <a:buFont typeface="+mj-lt"/>
              <a:buAutoNum type="arabicParenR"/>
              <a:defRPr/>
            </a:pPr>
            <a:r>
              <a:rPr lang="en-US" b="1" dirty="0">
                <a:solidFill>
                  <a:srgbClr val="1C5696"/>
                </a:solidFill>
              </a:rPr>
              <a:t>Organizing response tasks</a:t>
            </a:r>
          </a:p>
          <a:p>
            <a:pPr marL="914400" lvl="1" indent="-514350">
              <a:buFont typeface="+mj-lt"/>
              <a:buAutoNum type="alphaLcParenR"/>
              <a:defRPr/>
            </a:pPr>
            <a:r>
              <a:rPr lang="en-US" b="1" dirty="0">
                <a:solidFill>
                  <a:srgbClr val="1C5696"/>
                </a:solidFill>
              </a:rPr>
              <a:t>Respondent selection</a:t>
            </a:r>
          </a:p>
          <a:p>
            <a:pPr marL="914400" lvl="1" indent="-514350">
              <a:buFont typeface="+mj-lt"/>
              <a:buAutoNum type="alphaLcParenR"/>
              <a:defRPr/>
            </a:pPr>
            <a:r>
              <a:rPr lang="en-US" b="1" dirty="0">
                <a:solidFill>
                  <a:srgbClr val="1C5696"/>
                </a:solidFill>
              </a:rPr>
              <a:t>Scheduling</a:t>
            </a:r>
          </a:p>
          <a:p>
            <a:pPr marL="914400" lvl="1" indent="-514350">
              <a:buFont typeface="+mj-lt"/>
              <a:buAutoNum type="alphaLcParenR"/>
              <a:defRPr/>
            </a:pPr>
            <a:r>
              <a:rPr lang="en-US" b="1" dirty="0">
                <a:solidFill>
                  <a:srgbClr val="1C5696"/>
                </a:solidFill>
              </a:rPr>
              <a:t>Prioritizing &amp; motivation</a:t>
            </a:r>
          </a:p>
          <a:p>
            <a:pPr marL="514350" indent="-514350">
              <a:buFont typeface="+mj-lt"/>
              <a:buAutoNum type="arabicParenR"/>
              <a:defRPr/>
            </a:pPr>
            <a:r>
              <a:rPr lang="en-US" dirty="0">
                <a:solidFill>
                  <a:schemeClr val="bg1">
                    <a:lumMod val="65000"/>
                  </a:schemeClr>
                </a:solidFill>
              </a:rPr>
              <a:t>Comprehension</a:t>
            </a:r>
          </a:p>
          <a:p>
            <a:pPr marL="514350" indent="-514350">
              <a:buFont typeface="+mj-lt"/>
              <a:buAutoNum type="arabicParenR"/>
              <a:defRPr/>
            </a:pPr>
            <a:r>
              <a:rPr lang="en-US" dirty="0">
                <a:solidFill>
                  <a:schemeClr val="bg1">
                    <a:lumMod val="65000"/>
                  </a:schemeClr>
                </a:solidFill>
              </a:rPr>
              <a:t>Retrieval</a:t>
            </a:r>
          </a:p>
          <a:p>
            <a:pPr marL="514350" indent="-514350">
              <a:buFont typeface="+mj-lt"/>
              <a:buAutoNum type="arabicParenR"/>
              <a:defRPr/>
            </a:pPr>
            <a:r>
              <a:rPr lang="en-US" dirty="0">
                <a:solidFill>
                  <a:schemeClr val="bg1">
                    <a:lumMod val="65000"/>
                  </a:schemeClr>
                </a:solidFill>
              </a:rPr>
              <a:t>Judgment</a:t>
            </a:r>
          </a:p>
          <a:p>
            <a:pPr marL="514350" indent="-514350">
              <a:buFont typeface="+mj-lt"/>
              <a:buAutoNum type="arabicParenR"/>
              <a:defRPr/>
            </a:pPr>
            <a:r>
              <a:rPr lang="en-US" dirty="0">
                <a:solidFill>
                  <a:schemeClr val="bg1">
                    <a:lumMod val="65000"/>
                  </a:schemeClr>
                </a:solidFill>
              </a:rPr>
              <a:t>Communication</a:t>
            </a:r>
          </a:p>
          <a:p>
            <a:pPr marL="514350" indent="-514350">
              <a:buFont typeface="+mj-lt"/>
              <a:buAutoNum type="arabicParenR"/>
              <a:defRPr/>
            </a:pPr>
            <a:r>
              <a:rPr lang="en-US" b="1" dirty="0">
                <a:solidFill>
                  <a:srgbClr val="1C5696"/>
                </a:solidFill>
              </a:rPr>
              <a:t>Releasing the data</a:t>
            </a:r>
          </a:p>
        </p:txBody>
      </p:sp>
      <p:sp>
        <p:nvSpPr>
          <p:cNvPr id="3" name="Speech Bubble: Rectangle with Corners Rounded 2">
            <a:extLst>
              <a:ext uri="{FF2B5EF4-FFF2-40B4-BE49-F238E27FC236}">
                <a16:creationId xmlns:a16="http://schemas.microsoft.com/office/drawing/2014/main" id="{3D96A6BA-8888-3CCE-1B0D-A23E0892E241}"/>
              </a:ext>
            </a:extLst>
          </p:cNvPr>
          <p:cNvSpPr/>
          <p:nvPr/>
        </p:nvSpPr>
        <p:spPr>
          <a:xfrm>
            <a:off x="7478485" y="2337140"/>
            <a:ext cx="4278085" cy="3622788"/>
          </a:xfrm>
          <a:prstGeom prst="wedgeRoundRectCallout">
            <a:avLst>
              <a:gd name="adj1" fmla="val -89397"/>
              <a:gd name="adj2" fmla="val -287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7" name="Speech Bubble: Rectangle with Corners Rounded 6">
            <a:extLst>
              <a:ext uri="{FF2B5EF4-FFF2-40B4-BE49-F238E27FC236}">
                <a16:creationId xmlns:a16="http://schemas.microsoft.com/office/drawing/2014/main" id="{A324A429-CA3A-8777-90CD-C804D1028729}"/>
              </a:ext>
            </a:extLst>
          </p:cNvPr>
          <p:cNvSpPr/>
          <p:nvPr/>
        </p:nvSpPr>
        <p:spPr>
          <a:xfrm>
            <a:off x="7478485" y="2337140"/>
            <a:ext cx="4278085" cy="3775188"/>
          </a:xfrm>
          <a:prstGeom prst="wedgeRoundRectCallout">
            <a:avLst>
              <a:gd name="adj1" fmla="val -86726"/>
              <a:gd name="adj2" fmla="val 358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Design of Communication and Data Collection Procedures</a:t>
            </a:r>
          </a:p>
        </p:txBody>
      </p:sp>
    </p:spTree>
    <p:extLst>
      <p:ext uri="{BB962C8B-B14F-4D97-AF65-F5344CB8AC3E}">
        <p14:creationId xmlns:p14="http://schemas.microsoft.com/office/powerpoint/2010/main" val="189549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80050-C6F2-489E-8667-50C47A85E18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01D8A7D-25A0-3DCD-FCE7-DCCC4C4AA203}"/>
              </a:ext>
            </a:extLst>
          </p:cNvPr>
          <p:cNvSpPr>
            <a:spLocks noGrp="1"/>
          </p:cNvSpPr>
          <p:nvPr>
            <p:ph idx="1"/>
          </p:nvPr>
        </p:nvSpPr>
        <p:spPr/>
        <p:txBody>
          <a:bodyPr/>
          <a:lstStyle/>
          <a:p>
            <a:pPr marL="342900" marR="0" lvl="0" indent="-342900">
              <a:lnSpc>
                <a:spcPct val="100000"/>
              </a:lnSpc>
              <a:spcBef>
                <a:spcPts val="180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Learn key differences between household surveys and establishment surveys, and understand the implications for data collection; </a:t>
            </a:r>
          </a:p>
          <a:p>
            <a:pPr marL="342900" marR="0" lvl="0" indent="-342900">
              <a:lnSpc>
                <a:spcPct val="100000"/>
              </a:lnSpc>
              <a:spcBef>
                <a:spcPts val="180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Gain insights into how the organizational context impacts respondents’ approach to responding to surveys, along with the implications for response burden and data quality; and</a:t>
            </a:r>
          </a:p>
          <a:p>
            <a:pPr marL="342900" marR="0" lvl="0" indent="-342900">
              <a:lnSpc>
                <a:spcPct val="100000"/>
              </a:lnSpc>
              <a:spcBef>
                <a:spcPts val="180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Be introduced to some current best practices in instrument development and pretesting that help to address these challenges.</a:t>
            </a:r>
          </a:p>
        </p:txBody>
      </p:sp>
      <p:sp>
        <p:nvSpPr>
          <p:cNvPr id="4" name="Slide Number Placeholder 3">
            <a:extLst>
              <a:ext uri="{FF2B5EF4-FFF2-40B4-BE49-F238E27FC236}">
                <a16:creationId xmlns:a16="http://schemas.microsoft.com/office/drawing/2014/main" id="{2BD9BAD9-6031-8E0F-3707-849074CE144C}"/>
              </a:ext>
            </a:extLst>
          </p:cNvPr>
          <p:cNvSpPr>
            <a:spLocks noGrp="1"/>
          </p:cNvSpPr>
          <p:nvPr>
            <p:ph type="sldNum" sz="quarter" idx="12"/>
          </p:nvPr>
        </p:nvSpPr>
        <p:spPr/>
        <p:txBody>
          <a:bodyPr/>
          <a:lstStyle/>
          <a:p>
            <a:fld id="{FC63ECC8-719A-498E-B101-491B6A35558E}" type="slidenum">
              <a:rPr lang="en-US" smtClean="0"/>
              <a:t>6</a:t>
            </a:fld>
            <a:endParaRPr lang="en-US"/>
          </a:p>
        </p:txBody>
      </p:sp>
      <p:sp>
        <p:nvSpPr>
          <p:cNvPr id="5" name="Footer Placeholder 4">
            <a:extLst>
              <a:ext uri="{FF2B5EF4-FFF2-40B4-BE49-F238E27FC236}">
                <a16:creationId xmlns:a16="http://schemas.microsoft.com/office/drawing/2014/main" id="{A7A98113-E262-0F92-4362-9CF4AA8C5A91}"/>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3806104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A6263-D889-1679-85EA-9951038D87A4}"/>
              </a:ext>
            </a:extLst>
          </p:cNvPr>
          <p:cNvSpPr>
            <a:spLocks noGrp="1"/>
          </p:cNvSpPr>
          <p:nvPr>
            <p:ph type="title"/>
          </p:nvPr>
        </p:nvSpPr>
        <p:spPr/>
        <p:txBody>
          <a:bodyPr/>
          <a:lstStyle/>
          <a:p>
            <a:r>
              <a:rPr lang="en-US" dirty="0"/>
              <a:t>(Some) Challenges</a:t>
            </a:r>
          </a:p>
        </p:txBody>
      </p:sp>
      <p:sp>
        <p:nvSpPr>
          <p:cNvPr id="3" name="Content Placeholder 2">
            <a:extLst>
              <a:ext uri="{FF2B5EF4-FFF2-40B4-BE49-F238E27FC236}">
                <a16:creationId xmlns:a16="http://schemas.microsoft.com/office/drawing/2014/main" id="{5A4DB7B9-FAC7-DD6E-D2BF-DF8411CD0010}"/>
              </a:ext>
            </a:extLst>
          </p:cNvPr>
          <p:cNvSpPr>
            <a:spLocks noGrp="1"/>
          </p:cNvSpPr>
          <p:nvPr>
            <p:ph idx="1"/>
          </p:nvPr>
        </p:nvSpPr>
        <p:spPr>
          <a:xfrm>
            <a:off x="838200" y="1690688"/>
            <a:ext cx="10515600" cy="4486275"/>
          </a:xfrm>
        </p:spPr>
        <p:txBody>
          <a:bodyPr/>
          <a:lstStyle/>
          <a:p>
            <a:r>
              <a:rPr lang="en-US" sz="3200" dirty="0">
                <a:latin typeface="Calibri" pitchFamily="34" charset="0"/>
              </a:rPr>
              <a:t>Recorded data ≠ requested data</a:t>
            </a:r>
          </a:p>
          <a:p>
            <a:r>
              <a:rPr lang="en-US" sz="3200" dirty="0">
                <a:latin typeface="Calibri" pitchFamily="34" charset="0"/>
              </a:rPr>
              <a:t>Finding the “right” respondent(s)</a:t>
            </a:r>
          </a:p>
          <a:p>
            <a:pPr lvl="1"/>
            <a:r>
              <a:rPr lang="en-US" sz="2800" dirty="0">
                <a:latin typeface="Calibri" pitchFamily="34" charset="0"/>
              </a:rPr>
              <a:t>Facilitate delegation</a:t>
            </a:r>
          </a:p>
          <a:p>
            <a:r>
              <a:rPr lang="en-US" sz="3200" dirty="0">
                <a:latin typeface="Calibri" pitchFamily="34" charset="0"/>
              </a:rPr>
              <a:t>Who do you design for? </a:t>
            </a:r>
          </a:p>
          <a:p>
            <a:pPr lvl="1"/>
            <a:r>
              <a:rPr lang="en-US" sz="2800" dirty="0">
                <a:latin typeface="Calibri" pitchFamily="34" charset="0"/>
              </a:rPr>
              <a:t>The “typical” or most likely respondent</a:t>
            </a:r>
          </a:p>
          <a:p>
            <a:pPr lvl="1"/>
            <a:r>
              <a:rPr lang="en-US" sz="2800" dirty="0">
                <a:latin typeface="Calibri" pitchFamily="34" charset="0"/>
              </a:rPr>
              <a:t>The most knowledgeable respondent</a:t>
            </a:r>
          </a:p>
          <a:p>
            <a:r>
              <a:rPr lang="en-US" sz="3200" dirty="0">
                <a:latin typeface="Calibri" pitchFamily="34" charset="0"/>
              </a:rPr>
              <a:t>Respondent roles</a:t>
            </a:r>
          </a:p>
          <a:p>
            <a:pPr lvl="1"/>
            <a:r>
              <a:rPr lang="en-US" sz="2800" dirty="0">
                <a:latin typeface="Calibri" pitchFamily="34" charset="0"/>
              </a:rPr>
              <a:t>Survey coordinator</a:t>
            </a:r>
          </a:p>
          <a:p>
            <a:endParaRPr lang="en-US" sz="3200" dirty="0">
              <a:latin typeface="Calibri" pitchFamily="34" charset="0"/>
            </a:endParaRPr>
          </a:p>
          <a:p>
            <a:endParaRPr lang="en-US" sz="3200" dirty="0">
              <a:latin typeface="Calibri" pitchFamily="34" charset="0"/>
            </a:endParaRPr>
          </a:p>
          <a:p>
            <a:endParaRPr lang="en-US" dirty="0"/>
          </a:p>
        </p:txBody>
      </p:sp>
      <p:sp>
        <p:nvSpPr>
          <p:cNvPr id="4" name="Footer Placeholder 3">
            <a:extLst>
              <a:ext uri="{FF2B5EF4-FFF2-40B4-BE49-F238E27FC236}">
                <a16:creationId xmlns:a16="http://schemas.microsoft.com/office/drawing/2014/main" id="{3E00E020-6602-E1E3-1391-18C095BD4819}"/>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34B50160-53D2-9FCC-998C-31615F0C3C3D}"/>
              </a:ext>
            </a:extLst>
          </p:cNvPr>
          <p:cNvSpPr>
            <a:spLocks noGrp="1"/>
          </p:cNvSpPr>
          <p:nvPr>
            <p:ph type="sldNum" sz="quarter" idx="12"/>
          </p:nvPr>
        </p:nvSpPr>
        <p:spPr/>
        <p:txBody>
          <a:bodyPr/>
          <a:lstStyle/>
          <a:p>
            <a:fld id="{FC63ECC8-719A-498E-B101-491B6A35558E}" type="slidenum">
              <a:rPr lang="en-US" smtClean="0"/>
              <a:t>60</a:t>
            </a:fld>
            <a:endParaRPr lang="en-US"/>
          </a:p>
        </p:txBody>
      </p:sp>
    </p:spTree>
    <p:extLst>
      <p:ext uri="{BB962C8B-B14F-4D97-AF65-F5344CB8AC3E}">
        <p14:creationId xmlns:p14="http://schemas.microsoft.com/office/powerpoint/2010/main" val="3448024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6B79E4F-CBF8-78EF-4FB8-F14F98BF2532}"/>
              </a:ext>
            </a:extLst>
          </p:cNvPr>
          <p:cNvSpPr>
            <a:spLocks noGrp="1"/>
          </p:cNvSpPr>
          <p:nvPr>
            <p:ph type="title"/>
          </p:nvPr>
        </p:nvSpPr>
        <p:spPr>
          <a:xfrm>
            <a:off x="838200" y="299810"/>
            <a:ext cx="10515600" cy="1325563"/>
          </a:xfrm>
        </p:spPr>
        <p:txBody>
          <a:bodyPr/>
          <a:lstStyle/>
          <a:p>
            <a:r>
              <a:rPr lang="en-US" b="1" dirty="0"/>
              <a:t>Key takeaways</a:t>
            </a:r>
          </a:p>
        </p:txBody>
      </p:sp>
      <p:sp>
        <p:nvSpPr>
          <p:cNvPr id="6" name="Footer Placeholder 5">
            <a:extLst>
              <a:ext uri="{FF2B5EF4-FFF2-40B4-BE49-F238E27FC236}">
                <a16:creationId xmlns:a16="http://schemas.microsoft.com/office/drawing/2014/main" id="{1C48075A-267B-03C1-45BD-067FC1FBCC7B}"/>
              </a:ext>
            </a:extLst>
          </p:cNvPr>
          <p:cNvSpPr>
            <a:spLocks noGrp="1"/>
          </p:cNvSpPr>
          <p:nvPr>
            <p:ph type="ftr" sz="quarter" idx="11"/>
          </p:nvPr>
        </p:nvSpPr>
        <p:spPr/>
        <p:txBody>
          <a:bodyPr/>
          <a:lstStyle/>
          <a:p>
            <a:r>
              <a:rPr lang="en-US"/>
              <a:t>AAPOR Webinar 4/27/2023</a:t>
            </a:r>
          </a:p>
        </p:txBody>
      </p:sp>
      <p:sp>
        <p:nvSpPr>
          <p:cNvPr id="3" name="Slide Number Placeholder 4"/>
          <p:cNvSpPr>
            <a:spLocks noGrp="1"/>
          </p:cNvSpPr>
          <p:nvPr>
            <p:ph type="sldNum" sz="quarter" idx="12"/>
          </p:nvPr>
        </p:nvSpPr>
        <p:spPr/>
        <p:txBody>
          <a:bodyPr/>
          <a:lstStyle/>
          <a:p>
            <a:fld id="{511D6E05-265C-49B7-AD9D-9C52F4E9140B}" type="slidenum">
              <a:rPr lang="en-US" smtClean="0"/>
              <a:pPr/>
              <a:t>61</a:t>
            </a:fld>
            <a:endParaRPr lang="en-US"/>
          </a:p>
        </p:txBody>
      </p:sp>
      <p:sp>
        <p:nvSpPr>
          <p:cNvPr id="4" name="Title 1"/>
          <p:cNvSpPr txBox="1">
            <a:spLocks/>
          </p:cNvSpPr>
          <p:nvPr/>
        </p:nvSpPr>
        <p:spPr>
          <a:xfrm>
            <a:off x="1981200" y="446088"/>
            <a:ext cx="8229600" cy="1911350"/>
          </a:xfrm>
          <a:prstGeom prst="rect">
            <a:avLst/>
          </a:prstGeom>
        </p:spPr>
        <p:txBody>
          <a:bodyPr rtlCol="0">
            <a:norm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a:defRPr/>
            </a:pPr>
            <a:endParaRPr lang="en-US" dirty="0">
              <a:solidFill>
                <a:srgbClr val="FF0000"/>
              </a:solidFill>
              <a:effectLst>
                <a:outerShdw blurRad="38100" dist="38100" dir="2700000" algn="tl">
                  <a:srgbClr val="000000">
                    <a:alpha val="43137"/>
                  </a:srgbClr>
                </a:outerShdw>
              </a:effectLst>
            </a:endParaRPr>
          </a:p>
        </p:txBody>
      </p:sp>
      <p:sp>
        <p:nvSpPr>
          <p:cNvPr id="5" name="Content Placeholder 3"/>
          <p:cNvSpPr txBox="1">
            <a:spLocks/>
          </p:cNvSpPr>
          <p:nvPr/>
        </p:nvSpPr>
        <p:spPr>
          <a:xfrm>
            <a:off x="1447800" y="2102416"/>
            <a:ext cx="8763000" cy="3044825"/>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Clr>
                <a:srgbClr val="FF0000"/>
              </a:buClr>
              <a:buFont typeface="Wingdings" pitchFamily="2" charset="2"/>
              <a:buChar char="Ø"/>
            </a:pPr>
            <a:r>
              <a:rPr lang="en-US" sz="4000" b="1" dirty="0">
                <a:latin typeface="Arial" charset="0"/>
              </a:rPr>
              <a:t>Facilitate</a:t>
            </a:r>
            <a:r>
              <a:rPr lang="en-US" b="1" dirty="0">
                <a:latin typeface="Arial" charset="0"/>
              </a:rPr>
              <a:t>  </a:t>
            </a:r>
            <a:r>
              <a:rPr lang="en-US" sz="3000" b="1" dirty="0">
                <a:latin typeface="Arial" charset="0"/>
              </a:rPr>
              <a:t>business processes</a:t>
            </a:r>
          </a:p>
          <a:p>
            <a:pPr>
              <a:lnSpc>
                <a:spcPct val="150000"/>
              </a:lnSpc>
              <a:buClr>
                <a:srgbClr val="FF0000"/>
              </a:buClr>
              <a:buFont typeface="Wingdings" pitchFamily="2" charset="2"/>
              <a:buChar char="Ø"/>
            </a:pPr>
            <a:r>
              <a:rPr lang="en-US" sz="4000" b="1" dirty="0">
                <a:latin typeface="Arial" charset="0"/>
              </a:rPr>
              <a:t>Do not hinder </a:t>
            </a:r>
            <a:r>
              <a:rPr lang="en-US" sz="3000" b="1" dirty="0">
                <a:latin typeface="Arial" charset="0"/>
              </a:rPr>
              <a:t>business processes</a:t>
            </a:r>
          </a:p>
          <a:p>
            <a:endParaRPr lang="en-US" dirty="0">
              <a:latin typeface="Arial" charset="0"/>
            </a:endParaRPr>
          </a:p>
        </p:txBody>
      </p:sp>
    </p:spTree>
    <p:extLst>
      <p:ext uri="{BB962C8B-B14F-4D97-AF65-F5344CB8AC3E}">
        <p14:creationId xmlns:p14="http://schemas.microsoft.com/office/powerpoint/2010/main" val="2728461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EA76-4032-7301-C697-6DB6351914F3}"/>
              </a:ext>
            </a:extLst>
          </p:cNvPr>
          <p:cNvSpPr>
            <a:spLocks noGrp="1"/>
          </p:cNvSpPr>
          <p:nvPr>
            <p:ph type="title"/>
          </p:nvPr>
        </p:nvSpPr>
        <p:spPr/>
        <p:txBody>
          <a:bodyPr/>
          <a:lstStyle/>
          <a:p>
            <a:r>
              <a:rPr lang="en-US" dirty="0"/>
              <a:t>(Some) “Rules of Engagement”</a:t>
            </a:r>
          </a:p>
        </p:txBody>
      </p:sp>
      <p:sp>
        <p:nvSpPr>
          <p:cNvPr id="3" name="Content Placeholder 2">
            <a:extLst>
              <a:ext uri="{FF2B5EF4-FFF2-40B4-BE49-F238E27FC236}">
                <a16:creationId xmlns:a16="http://schemas.microsoft.com/office/drawing/2014/main" id="{07A4023A-71EB-34D7-C6CD-B5C1226D6E18}"/>
              </a:ext>
            </a:extLst>
          </p:cNvPr>
          <p:cNvSpPr>
            <a:spLocks noGrp="1"/>
          </p:cNvSpPr>
          <p:nvPr>
            <p:ph idx="1"/>
          </p:nvPr>
        </p:nvSpPr>
        <p:spPr/>
        <p:txBody>
          <a:bodyPr>
            <a:normAutofit lnSpcReduction="10000"/>
          </a:bodyPr>
          <a:lstStyle/>
          <a:p>
            <a:r>
              <a:rPr lang="en-US" sz="3200" dirty="0"/>
              <a:t>Know your respondent</a:t>
            </a:r>
          </a:p>
          <a:p>
            <a:pPr lvl="1"/>
            <a:r>
              <a:rPr lang="en-US" sz="2800" dirty="0"/>
              <a:t>Their role in business</a:t>
            </a:r>
          </a:p>
          <a:p>
            <a:pPr lvl="1"/>
            <a:r>
              <a:rPr lang="en-US" sz="2800" dirty="0"/>
              <a:t>Their role in the response process</a:t>
            </a:r>
          </a:p>
          <a:p>
            <a:r>
              <a:rPr lang="en-US" sz="3200" dirty="0"/>
              <a:t>Know your target population</a:t>
            </a:r>
          </a:p>
          <a:p>
            <a:pPr lvl="1"/>
            <a:r>
              <a:rPr lang="en-US" sz="2800" dirty="0"/>
              <a:t>The business and important features of the “external environment” they operate in</a:t>
            </a:r>
          </a:p>
          <a:p>
            <a:pPr lvl="1"/>
            <a:r>
              <a:rPr lang="en-US" sz="2800" dirty="0"/>
              <a:t>Characteristics of the businesses in your target population</a:t>
            </a:r>
          </a:p>
          <a:p>
            <a:pPr lvl="2"/>
            <a:r>
              <a:rPr lang="en-US" sz="2400" dirty="0"/>
              <a:t>Size</a:t>
            </a:r>
          </a:p>
          <a:p>
            <a:pPr lvl="2"/>
            <a:r>
              <a:rPr lang="en-US" sz="2400" dirty="0"/>
              <a:t>Type – Industry </a:t>
            </a:r>
          </a:p>
          <a:p>
            <a:pPr lvl="2"/>
            <a:r>
              <a:rPr lang="en-US" sz="2400" dirty="0"/>
              <a:t>Organizational structures</a:t>
            </a:r>
          </a:p>
        </p:txBody>
      </p:sp>
      <p:sp>
        <p:nvSpPr>
          <p:cNvPr id="4" name="Footer Placeholder 3">
            <a:extLst>
              <a:ext uri="{FF2B5EF4-FFF2-40B4-BE49-F238E27FC236}">
                <a16:creationId xmlns:a16="http://schemas.microsoft.com/office/drawing/2014/main" id="{9D458D4D-741B-9EA4-7251-603564065D43}"/>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02C901F1-B582-190C-A7E2-234E2CC152F2}"/>
              </a:ext>
            </a:extLst>
          </p:cNvPr>
          <p:cNvSpPr>
            <a:spLocks noGrp="1"/>
          </p:cNvSpPr>
          <p:nvPr>
            <p:ph type="sldNum" sz="quarter" idx="12"/>
          </p:nvPr>
        </p:nvSpPr>
        <p:spPr/>
        <p:txBody>
          <a:bodyPr/>
          <a:lstStyle/>
          <a:p>
            <a:fld id="{FC63ECC8-719A-498E-B101-491B6A35558E}" type="slidenum">
              <a:rPr lang="en-US" smtClean="0"/>
              <a:t>62</a:t>
            </a:fld>
            <a:endParaRPr lang="en-US"/>
          </a:p>
        </p:txBody>
      </p:sp>
    </p:spTree>
    <p:extLst>
      <p:ext uri="{BB962C8B-B14F-4D97-AF65-F5344CB8AC3E}">
        <p14:creationId xmlns:p14="http://schemas.microsoft.com/office/powerpoint/2010/main" val="3001873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EA76-4032-7301-C697-6DB6351914F3}"/>
              </a:ext>
            </a:extLst>
          </p:cNvPr>
          <p:cNvSpPr>
            <a:spLocks noGrp="1"/>
          </p:cNvSpPr>
          <p:nvPr>
            <p:ph type="title"/>
          </p:nvPr>
        </p:nvSpPr>
        <p:spPr/>
        <p:txBody>
          <a:bodyPr/>
          <a:lstStyle/>
          <a:p>
            <a:r>
              <a:rPr lang="en-US" dirty="0"/>
              <a:t>(Some more) “Rules of Engagement”</a:t>
            </a:r>
          </a:p>
        </p:txBody>
      </p:sp>
      <p:sp>
        <p:nvSpPr>
          <p:cNvPr id="3" name="Content Placeholder 2">
            <a:extLst>
              <a:ext uri="{FF2B5EF4-FFF2-40B4-BE49-F238E27FC236}">
                <a16:creationId xmlns:a16="http://schemas.microsoft.com/office/drawing/2014/main" id="{07A4023A-71EB-34D7-C6CD-B5C1226D6E18}"/>
              </a:ext>
            </a:extLst>
          </p:cNvPr>
          <p:cNvSpPr>
            <a:spLocks noGrp="1"/>
          </p:cNvSpPr>
          <p:nvPr>
            <p:ph idx="1"/>
          </p:nvPr>
        </p:nvSpPr>
        <p:spPr/>
        <p:txBody>
          <a:bodyPr>
            <a:normAutofit/>
          </a:bodyPr>
          <a:lstStyle/>
          <a:p>
            <a:r>
              <a:rPr lang="en-US" sz="3200" dirty="0"/>
              <a:t>Know the data you wish to collect</a:t>
            </a:r>
            <a:endParaRPr lang="en-US" sz="2000" dirty="0"/>
          </a:p>
          <a:p>
            <a:pPr lvl="1"/>
            <a:r>
              <a:rPr lang="en-US" sz="2800" dirty="0"/>
              <a:t>Requested data – e.g., underlying concepts from the sponsor’s or data user’s perspective</a:t>
            </a:r>
          </a:p>
          <a:p>
            <a:pPr lvl="1"/>
            <a:r>
              <a:rPr lang="en-US" sz="2800" dirty="0"/>
              <a:t>Recorded data – e.g., business records</a:t>
            </a:r>
          </a:p>
          <a:p>
            <a:pPr lvl="2"/>
            <a:r>
              <a:rPr lang="en-US" sz="2400" dirty="0"/>
              <a:t>Location</a:t>
            </a:r>
          </a:p>
          <a:p>
            <a:pPr lvl="2"/>
            <a:r>
              <a:rPr lang="en-US" sz="2400" dirty="0"/>
              <a:t>Access</a:t>
            </a:r>
          </a:p>
          <a:p>
            <a:pPr lvl="2"/>
            <a:r>
              <a:rPr lang="en-US" sz="2400" dirty="0"/>
              <a:t>Meaning</a:t>
            </a:r>
          </a:p>
          <a:p>
            <a:pPr lvl="1"/>
            <a:endParaRPr lang="en-US" sz="2800" dirty="0"/>
          </a:p>
        </p:txBody>
      </p:sp>
      <p:sp>
        <p:nvSpPr>
          <p:cNvPr id="4" name="Footer Placeholder 3">
            <a:extLst>
              <a:ext uri="{FF2B5EF4-FFF2-40B4-BE49-F238E27FC236}">
                <a16:creationId xmlns:a16="http://schemas.microsoft.com/office/drawing/2014/main" id="{9D458D4D-741B-9EA4-7251-603564065D43}"/>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02C901F1-B582-190C-A7E2-234E2CC152F2}"/>
              </a:ext>
            </a:extLst>
          </p:cNvPr>
          <p:cNvSpPr>
            <a:spLocks noGrp="1"/>
          </p:cNvSpPr>
          <p:nvPr>
            <p:ph type="sldNum" sz="quarter" idx="12"/>
          </p:nvPr>
        </p:nvSpPr>
        <p:spPr/>
        <p:txBody>
          <a:bodyPr/>
          <a:lstStyle/>
          <a:p>
            <a:fld id="{FC63ECC8-719A-498E-B101-491B6A35558E}" type="slidenum">
              <a:rPr lang="en-US" smtClean="0"/>
              <a:t>63</a:t>
            </a:fld>
            <a:endParaRPr lang="en-US"/>
          </a:p>
        </p:txBody>
      </p:sp>
    </p:spTree>
    <p:extLst>
      <p:ext uri="{BB962C8B-B14F-4D97-AF65-F5344CB8AC3E}">
        <p14:creationId xmlns:p14="http://schemas.microsoft.com/office/powerpoint/2010/main" val="1075463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326C-B013-8875-87B8-3EB88871B285}"/>
              </a:ext>
            </a:extLst>
          </p:cNvPr>
          <p:cNvSpPr>
            <a:spLocks noGrp="1"/>
          </p:cNvSpPr>
          <p:nvPr>
            <p:ph type="title"/>
          </p:nvPr>
        </p:nvSpPr>
        <p:spPr/>
        <p:txBody>
          <a:bodyPr/>
          <a:lstStyle/>
          <a:p>
            <a:r>
              <a:rPr lang="en-US" dirty="0"/>
              <a:t>Respondent-Centered Methodologies for Development and Pretesting</a:t>
            </a:r>
          </a:p>
        </p:txBody>
      </p:sp>
      <p:sp>
        <p:nvSpPr>
          <p:cNvPr id="3" name="Content Placeholder 2">
            <a:extLst>
              <a:ext uri="{FF2B5EF4-FFF2-40B4-BE49-F238E27FC236}">
                <a16:creationId xmlns:a16="http://schemas.microsoft.com/office/drawing/2014/main" id="{6AD90447-184C-9277-EA3F-42C584FF7308}"/>
              </a:ext>
            </a:extLst>
          </p:cNvPr>
          <p:cNvSpPr>
            <a:spLocks noGrp="1"/>
          </p:cNvSpPr>
          <p:nvPr>
            <p:ph sz="half" idx="1"/>
          </p:nvPr>
        </p:nvSpPr>
        <p:spPr/>
        <p:txBody>
          <a:bodyPr>
            <a:normAutofit/>
          </a:bodyPr>
          <a:lstStyle/>
          <a:p>
            <a:r>
              <a:rPr lang="en-US" sz="3200" dirty="0"/>
              <a:t>Early stage scoping</a:t>
            </a:r>
          </a:p>
          <a:p>
            <a:pPr lvl="1"/>
            <a:r>
              <a:rPr lang="en-US" sz="2800" dirty="0"/>
              <a:t>Exploratory / feasibility</a:t>
            </a:r>
          </a:p>
          <a:p>
            <a:r>
              <a:rPr lang="en-US" sz="3200" dirty="0"/>
              <a:t>Focus groups</a:t>
            </a:r>
          </a:p>
          <a:p>
            <a:r>
              <a:rPr lang="en-US" sz="3200" dirty="0"/>
              <a:t>Cognitive interviews</a:t>
            </a:r>
          </a:p>
          <a:p>
            <a:r>
              <a:rPr lang="en-US" sz="3200" dirty="0"/>
              <a:t>Post-collection respondent debriefing interviews</a:t>
            </a:r>
          </a:p>
          <a:p>
            <a:endParaRPr lang="en-US" sz="3200" dirty="0"/>
          </a:p>
          <a:p>
            <a:endParaRPr lang="en-US" sz="3200" dirty="0"/>
          </a:p>
        </p:txBody>
      </p:sp>
      <p:sp>
        <p:nvSpPr>
          <p:cNvPr id="6" name="Content Placeholder 5">
            <a:extLst>
              <a:ext uri="{FF2B5EF4-FFF2-40B4-BE49-F238E27FC236}">
                <a16:creationId xmlns:a16="http://schemas.microsoft.com/office/drawing/2014/main" id="{D03DA163-46C9-40AE-4D3D-C58D9F974375}"/>
              </a:ext>
            </a:extLst>
          </p:cNvPr>
          <p:cNvSpPr>
            <a:spLocks noGrp="1"/>
          </p:cNvSpPr>
          <p:nvPr>
            <p:ph sz="half" idx="2"/>
          </p:nvPr>
        </p:nvSpPr>
        <p:spPr/>
        <p:txBody>
          <a:bodyPr/>
          <a:lstStyle/>
          <a:p>
            <a:r>
              <a:rPr lang="en-US" sz="3200" dirty="0"/>
              <a:t>Instrument Prototyping</a:t>
            </a:r>
          </a:p>
          <a:p>
            <a:pPr lvl="1"/>
            <a:r>
              <a:rPr lang="en-US" sz="2800" dirty="0"/>
              <a:t>Low fidelity mock-ups</a:t>
            </a:r>
          </a:p>
          <a:p>
            <a:r>
              <a:rPr lang="en-US" sz="3200" dirty="0"/>
              <a:t>Usability testing</a:t>
            </a:r>
          </a:p>
          <a:p>
            <a:r>
              <a:rPr lang="en-US" sz="3200" dirty="0"/>
              <a:t>Pilot testing</a:t>
            </a:r>
          </a:p>
          <a:p>
            <a:r>
              <a:rPr lang="en-US" sz="3200" dirty="0" err="1"/>
              <a:t>Paradata</a:t>
            </a:r>
            <a:r>
              <a:rPr lang="en-US" sz="3200" dirty="0"/>
              <a:t> </a:t>
            </a:r>
            <a:endParaRPr lang="en-US" dirty="0"/>
          </a:p>
        </p:txBody>
      </p:sp>
      <p:sp>
        <p:nvSpPr>
          <p:cNvPr id="4" name="Footer Placeholder 3">
            <a:extLst>
              <a:ext uri="{FF2B5EF4-FFF2-40B4-BE49-F238E27FC236}">
                <a16:creationId xmlns:a16="http://schemas.microsoft.com/office/drawing/2014/main" id="{DEC65560-190F-C0E0-48D3-62A4E1EA62E6}"/>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F32D22C6-222B-252F-91D5-2DA406B99D6C}"/>
              </a:ext>
            </a:extLst>
          </p:cNvPr>
          <p:cNvSpPr>
            <a:spLocks noGrp="1"/>
          </p:cNvSpPr>
          <p:nvPr>
            <p:ph type="sldNum" sz="quarter" idx="12"/>
          </p:nvPr>
        </p:nvSpPr>
        <p:spPr/>
        <p:txBody>
          <a:bodyPr/>
          <a:lstStyle/>
          <a:p>
            <a:fld id="{FC63ECC8-719A-498E-B101-491B6A35558E}" type="slidenum">
              <a:rPr lang="en-US" smtClean="0"/>
              <a:t>64</a:t>
            </a:fld>
            <a:endParaRPr lang="en-US"/>
          </a:p>
        </p:txBody>
      </p:sp>
    </p:spTree>
    <p:extLst>
      <p:ext uri="{BB962C8B-B14F-4D97-AF65-F5344CB8AC3E}">
        <p14:creationId xmlns:p14="http://schemas.microsoft.com/office/powerpoint/2010/main" val="182915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4A30-15C4-5CDC-2925-75CA65998FA0}"/>
              </a:ext>
            </a:extLst>
          </p:cNvPr>
          <p:cNvSpPr>
            <a:spLocks noGrp="1"/>
          </p:cNvSpPr>
          <p:nvPr>
            <p:ph type="title"/>
          </p:nvPr>
        </p:nvSpPr>
        <p:spPr>
          <a:xfrm>
            <a:off x="838200" y="365125"/>
            <a:ext cx="10515600" cy="1039131"/>
          </a:xfrm>
        </p:spPr>
        <p:txBody>
          <a:bodyPr/>
          <a:lstStyle/>
          <a:p>
            <a:r>
              <a:rPr lang="en-US" b="1" dirty="0"/>
              <a:t>AAPOR Resources</a:t>
            </a:r>
          </a:p>
        </p:txBody>
      </p:sp>
      <p:sp>
        <p:nvSpPr>
          <p:cNvPr id="3" name="Content Placeholder 2">
            <a:extLst>
              <a:ext uri="{FF2B5EF4-FFF2-40B4-BE49-F238E27FC236}">
                <a16:creationId xmlns:a16="http://schemas.microsoft.com/office/drawing/2014/main" id="{887A8F26-9A93-6CCF-A108-8360529A12BD}"/>
              </a:ext>
            </a:extLst>
          </p:cNvPr>
          <p:cNvSpPr>
            <a:spLocks noGrp="1"/>
          </p:cNvSpPr>
          <p:nvPr>
            <p:ph idx="1"/>
          </p:nvPr>
        </p:nvSpPr>
        <p:spPr>
          <a:xfrm>
            <a:off x="838199" y="1404256"/>
            <a:ext cx="10689771" cy="4772707"/>
          </a:xfrm>
        </p:spPr>
        <p:txBody>
          <a:bodyPr>
            <a:normAutofit fontScale="40000" lnSpcReduction="20000"/>
          </a:bodyPr>
          <a:lstStyle/>
          <a:p>
            <a:pPr algn="l" fontAlgn="base">
              <a:lnSpc>
                <a:spcPct val="120000"/>
              </a:lnSpc>
              <a:spcBef>
                <a:spcPts val="600"/>
              </a:spcBef>
            </a:pPr>
            <a:r>
              <a:rPr lang="en-US" sz="8000" b="0" i="0" dirty="0">
                <a:solidFill>
                  <a:srgbClr val="000000"/>
                </a:solidFill>
                <a:effectLst/>
                <a:latin typeface="Calibri" panose="020F0502020204030204" pitchFamily="34" charset="0"/>
              </a:rPr>
              <a:t>Establishment Survey Affinity Group</a:t>
            </a:r>
          </a:p>
          <a:p>
            <a:pPr lvl="1" fontAlgn="base">
              <a:lnSpc>
                <a:spcPct val="120000"/>
              </a:lnSpc>
              <a:spcBef>
                <a:spcPts val="600"/>
              </a:spcBef>
            </a:pPr>
            <a:r>
              <a:rPr lang="en-US" sz="5900" b="0" i="0" dirty="0">
                <a:solidFill>
                  <a:srgbClr val="000000"/>
                </a:solidFill>
                <a:effectLst/>
                <a:latin typeface="Calibri" panose="020F0502020204030204" pitchFamily="34" charset="0"/>
              </a:rPr>
              <a:t>Meet up:  Thursday, May 11 at 7:00 am in the Grand Ballroom Salon J, 5</a:t>
            </a:r>
            <a:r>
              <a:rPr lang="en-US" sz="5900" b="0" i="0" baseline="30000" dirty="0">
                <a:solidFill>
                  <a:srgbClr val="000000"/>
                </a:solidFill>
                <a:effectLst/>
                <a:latin typeface="Calibri" panose="020F0502020204030204" pitchFamily="34" charset="0"/>
              </a:rPr>
              <a:t>th</a:t>
            </a:r>
            <a:r>
              <a:rPr lang="en-US" sz="5900" b="0" i="0" dirty="0">
                <a:solidFill>
                  <a:srgbClr val="000000"/>
                </a:solidFill>
                <a:effectLst/>
                <a:latin typeface="Calibri" panose="020F0502020204030204" pitchFamily="34" charset="0"/>
              </a:rPr>
              <a:t> floor</a:t>
            </a:r>
          </a:p>
          <a:p>
            <a:pPr lvl="1" fontAlgn="base">
              <a:lnSpc>
                <a:spcPct val="120000"/>
              </a:lnSpc>
              <a:spcBef>
                <a:spcPts val="600"/>
              </a:spcBef>
            </a:pPr>
            <a:r>
              <a:rPr lang="en-US" sz="5900" b="0" i="0" dirty="0">
                <a:solidFill>
                  <a:srgbClr val="000000"/>
                </a:solidFill>
                <a:effectLst/>
                <a:latin typeface="Calibri" panose="020F0502020204030204" pitchFamily="34" charset="0"/>
              </a:rPr>
              <a:t>Contact person: Melissa A. </a:t>
            </a:r>
            <a:r>
              <a:rPr lang="en-US" sz="5900" b="0" i="0" dirty="0" err="1">
                <a:solidFill>
                  <a:srgbClr val="000000"/>
                </a:solidFill>
                <a:effectLst/>
                <a:latin typeface="Calibri" panose="020F0502020204030204" pitchFamily="34" charset="0"/>
              </a:rPr>
              <a:t>Cidade</a:t>
            </a:r>
            <a:r>
              <a:rPr lang="en-US" sz="5900" dirty="0">
                <a:solidFill>
                  <a:srgbClr val="000000"/>
                </a:solidFill>
                <a:latin typeface="Calibri" panose="020F0502020204030204" pitchFamily="34" charset="0"/>
              </a:rPr>
              <a:t>, U.S. Census Bureau, </a:t>
            </a:r>
            <a:r>
              <a:rPr lang="en-US" sz="5900" b="0" i="0" dirty="0">
                <a:solidFill>
                  <a:srgbClr val="000000"/>
                </a:solidFill>
                <a:effectLst/>
                <a:latin typeface="Calibri" panose="020F0502020204030204" pitchFamily="34" charset="0"/>
              </a:rPr>
              <a:t>melissa.cidade@census.gov</a:t>
            </a:r>
          </a:p>
          <a:p>
            <a:pPr algn="l" fontAlgn="base">
              <a:lnSpc>
                <a:spcPct val="120000"/>
              </a:lnSpc>
              <a:spcBef>
                <a:spcPts val="600"/>
              </a:spcBef>
            </a:pPr>
            <a:endParaRPr lang="en-US" sz="5900" b="0" i="0" dirty="0">
              <a:solidFill>
                <a:srgbClr val="000000"/>
              </a:solidFill>
              <a:effectLst/>
              <a:latin typeface="Calibri" panose="020F0502020204030204" pitchFamily="34" charset="0"/>
            </a:endParaRPr>
          </a:p>
          <a:p>
            <a:pPr algn="l" fontAlgn="base">
              <a:lnSpc>
                <a:spcPct val="120000"/>
              </a:lnSpc>
              <a:spcBef>
                <a:spcPts val="600"/>
              </a:spcBef>
            </a:pPr>
            <a:r>
              <a:rPr lang="en-US" sz="8000" b="0" i="0" dirty="0">
                <a:solidFill>
                  <a:srgbClr val="000000"/>
                </a:solidFill>
                <a:effectLst/>
                <a:latin typeface="Calibri" panose="020F0502020204030204" pitchFamily="34" charset="0"/>
              </a:rPr>
              <a:t>Two official sessions:</a:t>
            </a:r>
          </a:p>
          <a:p>
            <a:pPr lvl="1" fontAlgn="base">
              <a:lnSpc>
                <a:spcPct val="120000"/>
              </a:lnSpc>
              <a:spcBef>
                <a:spcPts val="600"/>
              </a:spcBef>
            </a:pPr>
            <a:r>
              <a:rPr lang="en-US" sz="6000" b="0" i="0" dirty="0">
                <a:solidFill>
                  <a:srgbClr val="000000"/>
                </a:solidFill>
                <a:effectLst/>
                <a:latin typeface="Calibri" panose="020F0502020204030204" pitchFamily="34" charset="0"/>
              </a:rPr>
              <a:t>Toward the Development of Respondent-Centered Establishment Survey Design Principles:  Thursday, May 11, 1:45 - 3:15, Franklin 9, 4</a:t>
            </a:r>
            <a:r>
              <a:rPr lang="en-US" sz="6000" b="0" i="0" baseline="30000" dirty="0">
                <a:solidFill>
                  <a:srgbClr val="000000"/>
                </a:solidFill>
                <a:effectLst/>
                <a:latin typeface="Calibri" panose="020F0502020204030204" pitchFamily="34" charset="0"/>
              </a:rPr>
              <a:t>th</a:t>
            </a:r>
            <a:r>
              <a:rPr lang="en-US" sz="6000" b="0" i="0" dirty="0">
                <a:solidFill>
                  <a:srgbClr val="000000"/>
                </a:solidFill>
                <a:effectLst/>
                <a:latin typeface="Calibri" panose="020F0502020204030204" pitchFamily="34" charset="0"/>
              </a:rPr>
              <a:t> floor</a:t>
            </a:r>
          </a:p>
          <a:p>
            <a:pPr lvl="1" fontAlgn="base">
              <a:lnSpc>
                <a:spcPct val="120000"/>
              </a:lnSpc>
              <a:spcBef>
                <a:spcPts val="600"/>
              </a:spcBef>
            </a:pPr>
            <a:r>
              <a:rPr lang="en-US" sz="6000" b="0" i="0" dirty="0">
                <a:solidFill>
                  <a:srgbClr val="000000"/>
                </a:solidFill>
                <a:effectLst/>
                <a:latin typeface="Calibri" panose="020F0502020204030204" pitchFamily="34" charset="0"/>
              </a:rPr>
              <a:t>Collaborative Methods for New and Redesigned Establishment Surveys: Friday, May 12, 3:45 - 5:15, Room 410, 4</a:t>
            </a:r>
            <a:r>
              <a:rPr lang="en-US" sz="6000" b="0" i="0" baseline="30000" dirty="0">
                <a:solidFill>
                  <a:srgbClr val="000000"/>
                </a:solidFill>
                <a:effectLst/>
                <a:latin typeface="Calibri" panose="020F0502020204030204" pitchFamily="34" charset="0"/>
              </a:rPr>
              <a:t>th</a:t>
            </a:r>
            <a:r>
              <a:rPr lang="en-US" sz="6000" b="0" i="0" dirty="0">
                <a:solidFill>
                  <a:srgbClr val="000000"/>
                </a:solidFill>
                <a:effectLst/>
                <a:latin typeface="Calibri" panose="020F0502020204030204" pitchFamily="34" charset="0"/>
              </a:rPr>
              <a:t> floor</a:t>
            </a:r>
          </a:p>
        </p:txBody>
      </p:sp>
      <p:sp>
        <p:nvSpPr>
          <p:cNvPr id="4" name="Footer Placeholder 3">
            <a:extLst>
              <a:ext uri="{FF2B5EF4-FFF2-40B4-BE49-F238E27FC236}">
                <a16:creationId xmlns:a16="http://schemas.microsoft.com/office/drawing/2014/main" id="{E7B06FD7-0799-99AC-A926-1A1F3C8886F8}"/>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CB27DA27-4CC7-D129-2291-FFFB2D91DE51}"/>
              </a:ext>
            </a:extLst>
          </p:cNvPr>
          <p:cNvSpPr>
            <a:spLocks noGrp="1"/>
          </p:cNvSpPr>
          <p:nvPr>
            <p:ph type="sldNum" sz="quarter" idx="12"/>
          </p:nvPr>
        </p:nvSpPr>
        <p:spPr/>
        <p:txBody>
          <a:bodyPr/>
          <a:lstStyle/>
          <a:p>
            <a:fld id="{FC63ECC8-719A-498E-B101-491B6A35558E}" type="slidenum">
              <a:rPr lang="en-US" smtClean="0"/>
              <a:t>65</a:t>
            </a:fld>
            <a:endParaRPr lang="en-US"/>
          </a:p>
        </p:txBody>
      </p:sp>
    </p:spTree>
    <p:extLst>
      <p:ext uri="{BB962C8B-B14F-4D97-AF65-F5344CB8AC3E}">
        <p14:creationId xmlns:p14="http://schemas.microsoft.com/office/powerpoint/2010/main" val="31305885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8B68-1030-CF40-6972-CD27AF7B67F6}"/>
              </a:ext>
            </a:extLst>
          </p:cNvPr>
          <p:cNvSpPr>
            <a:spLocks noGrp="1"/>
          </p:cNvSpPr>
          <p:nvPr>
            <p:ph type="title"/>
          </p:nvPr>
        </p:nvSpPr>
        <p:spPr>
          <a:xfrm>
            <a:off x="831850" y="576263"/>
            <a:ext cx="10515600" cy="2852737"/>
          </a:xfrm>
        </p:spPr>
        <p:txBody>
          <a:bodyPr/>
          <a:lstStyle/>
          <a:p>
            <a:r>
              <a:rPr lang="en-US" dirty="0"/>
              <a:t>Thank you for your attention</a:t>
            </a:r>
            <a:br>
              <a:rPr lang="en-US" dirty="0"/>
            </a:br>
            <a:br>
              <a:rPr lang="en-US" dirty="0"/>
            </a:br>
            <a:r>
              <a:rPr lang="en-US" dirty="0"/>
              <a:t>Time for Q&amp;A</a:t>
            </a:r>
          </a:p>
        </p:txBody>
      </p:sp>
      <p:sp>
        <p:nvSpPr>
          <p:cNvPr id="3" name="Text Placeholder 2">
            <a:extLst>
              <a:ext uri="{FF2B5EF4-FFF2-40B4-BE49-F238E27FC236}">
                <a16:creationId xmlns:a16="http://schemas.microsoft.com/office/drawing/2014/main" id="{F74BD059-6669-6D81-AB98-D431359E0B8C}"/>
              </a:ext>
            </a:extLst>
          </p:cNvPr>
          <p:cNvSpPr>
            <a:spLocks noGrp="1"/>
          </p:cNvSpPr>
          <p:nvPr>
            <p:ph type="body" idx="1"/>
          </p:nvPr>
        </p:nvSpPr>
        <p:spPr>
          <a:xfrm>
            <a:off x="838200" y="4034212"/>
            <a:ext cx="10515600" cy="1500187"/>
          </a:xfrm>
        </p:spPr>
        <p:txBody>
          <a:bodyPr>
            <a:normAutofit/>
          </a:bodyPr>
          <a:lstStyle/>
          <a:p>
            <a:r>
              <a:rPr lang="en-US" sz="3600" dirty="0"/>
              <a:t>Diane K. Willimack</a:t>
            </a:r>
          </a:p>
          <a:p>
            <a:r>
              <a:rPr lang="en-US" sz="3600" dirty="0"/>
              <a:t>diane.k.willimack@census.gov</a:t>
            </a:r>
          </a:p>
        </p:txBody>
      </p:sp>
      <p:sp>
        <p:nvSpPr>
          <p:cNvPr id="4" name="Footer Placeholder 3">
            <a:extLst>
              <a:ext uri="{FF2B5EF4-FFF2-40B4-BE49-F238E27FC236}">
                <a16:creationId xmlns:a16="http://schemas.microsoft.com/office/drawing/2014/main" id="{57D024B2-E185-5639-A8CC-320993448F9C}"/>
              </a:ext>
            </a:extLst>
          </p:cNvPr>
          <p:cNvSpPr>
            <a:spLocks noGrp="1"/>
          </p:cNvSpPr>
          <p:nvPr>
            <p:ph type="ftr" sz="quarter" idx="11"/>
          </p:nvPr>
        </p:nvSpPr>
        <p:spPr/>
        <p:txBody>
          <a:bodyPr/>
          <a:lstStyle/>
          <a:p>
            <a:r>
              <a:rPr lang="en-US"/>
              <a:t>AAPOR Webinar 4/27/2023</a:t>
            </a:r>
          </a:p>
        </p:txBody>
      </p:sp>
      <p:sp>
        <p:nvSpPr>
          <p:cNvPr id="5" name="Slide Number Placeholder 4">
            <a:extLst>
              <a:ext uri="{FF2B5EF4-FFF2-40B4-BE49-F238E27FC236}">
                <a16:creationId xmlns:a16="http://schemas.microsoft.com/office/drawing/2014/main" id="{62C18E38-67FC-17CB-B607-5F2B09E50D4A}"/>
              </a:ext>
            </a:extLst>
          </p:cNvPr>
          <p:cNvSpPr>
            <a:spLocks noGrp="1"/>
          </p:cNvSpPr>
          <p:nvPr>
            <p:ph type="sldNum" sz="quarter" idx="12"/>
          </p:nvPr>
        </p:nvSpPr>
        <p:spPr/>
        <p:txBody>
          <a:bodyPr/>
          <a:lstStyle/>
          <a:p>
            <a:fld id="{FC63ECC8-719A-498E-B101-491B6A35558E}" type="slidenum">
              <a:rPr lang="en-US" smtClean="0"/>
              <a:t>66</a:t>
            </a:fld>
            <a:endParaRPr lang="en-US"/>
          </a:p>
        </p:txBody>
      </p:sp>
    </p:spTree>
    <p:extLst>
      <p:ext uri="{BB962C8B-B14F-4D97-AF65-F5344CB8AC3E}">
        <p14:creationId xmlns:p14="http://schemas.microsoft.com/office/powerpoint/2010/main" val="3685285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79585" y="2207744"/>
            <a:ext cx="10394489" cy="322229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74683" y="4789201"/>
            <a:ext cx="6804292" cy="2109331"/>
          </a:xfrm>
          <a:prstGeom prst="rect">
            <a:avLst/>
          </a:prstGeom>
        </p:spPr>
      </p:pic>
      <p:sp>
        <p:nvSpPr>
          <p:cNvPr id="4" name="TextBox 4"/>
          <p:cNvSpPr txBox="1"/>
          <p:nvPr/>
        </p:nvSpPr>
        <p:spPr>
          <a:xfrm>
            <a:off x="945748" y="5006753"/>
            <a:ext cx="9755725" cy="1153073"/>
          </a:xfrm>
          <a:prstGeom prst="rect">
            <a:avLst/>
          </a:prstGeom>
        </p:spPr>
        <p:txBody>
          <a:bodyPr lIns="0" tIns="0" rIns="0" bIns="0" rtlCol="0" anchor="t">
            <a:spAutoFit/>
          </a:bodyPr>
          <a:lstStyle/>
          <a:p>
            <a:pPr algn="ctr" defTabSz="609630">
              <a:lnSpc>
                <a:spcPts val="4713"/>
              </a:lnSpc>
              <a:spcBef>
                <a:spcPct val="0"/>
              </a:spcBef>
            </a:pPr>
            <a:r>
              <a:rPr lang="en-US" sz="3366" dirty="0">
                <a:solidFill>
                  <a:srgbClr val="FFFFFF"/>
                </a:solidFill>
                <a:latin typeface="Dunbar Low 3"/>
              </a:rPr>
              <a:t>May 25, 2023</a:t>
            </a:r>
          </a:p>
          <a:p>
            <a:pPr algn="ctr" defTabSz="609630">
              <a:lnSpc>
                <a:spcPts val="4713"/>
              </a:lnSpc>
              <a:spcBef>
                <a:spcPct val="0"/>
              </a:spcBef>
            </a:pPr>
            <a:r>
              <a:rPr lang="en-US" sz="3366" dirty="0">
                <a:solidFill>
                  <a:srgbClr val="FFFFFF"/>
                </a:solidFill>
                <a:latin typeface="Dunbar Low 3"/>
              </a:rPr>
              <a:t>1:00 PM – 2:00 PM ET</a:t>
            </a:r>
          </a:p>
        </p:txBody>
      </p:sp>
      <p:sp>
        <p:nvSpPr>
          <p:cNvPr id="5" name="TextBox 5"/>
          <p:cNvSpPr txBox="1"/>
          <p:nvPr/>
        </p:nvSpPr>
        <p:spPr>
          <a:xfrm>
            <a:off x="2115401" y="361164"/>
            <a:ext cx="7722856" cy="1643783"/>
          </a:xfrm>
          <a:prstGeom prst="rect">
            <a:avLst/>
          </a:prstGeom>
        </p:spPr>
        <p:txBody>
          <a:bodyPr lIns="0" tIns="0" rIns="0" bIns="0" rtlCol="0" anchor="t">
            <a:spAutoFit/>
          </a:bodyPr>
          <a:lstStyle/>
          <a:p>
            <a:pPr algn="ctr" defTabSz="609630">
              <a:lnSpc>
                <a:spcPts val="6720"/>
              </a:lnSpc>
              <a:spcBef>
                <a:spcPct val="0"/>
              </a:spcBef>
            </a:pPr>
            <a:r>
              <a:rPr lang="en-US" sz="4800">
                <a:solidFill>
                  <a:srgbClr val="1F2D52"/>
                </a:solidFill>
                <a:latin typeface="Dunbar Low 2"/>
              </a:rPr>
              <a:t>Join us for the Next Webinar in the 2023 Series:</a:t>
            </a:r>
          </a:p>
        </p:txBody>
      </p:sp>
      <p:sp>
        <p:nvSpPr>
          <p:cNvPr id="6" name="TextBox 6"/>
          <p:cNvSpPr txBox="1"/>
          <p:nvPr/>
        </p:nvSpPr>
        <p:spPr>
          <a:xfrm>
            <a:off x="1119234" y="2559824"/>
            <a:ext cx="9818539" cy="1551322"/>
          </a:xfrm>
          <a:prstGeom prst="rect">
            <a:avLst/>
          </a:prstGeom>
        </p:spPr>
        <p:txBody>
          <a:bodyPr lIns="0" tIns="0" rIns="0" bIns="0" rtlCol="0" anchor="t">
            <a:spAutoFit/>
          </a:bodyPr>
          <a:lstStyle/>
          <a:p>
            <a:pPr algn="ctr" defTabSz="609630">
              <a:lnSpc>
                <a:spcPts val="4212"/>
              </a:lnSpc>
            </a:pPr>
            <a:r>
              <a:rPr lang="en-US" sz="2400" dirty="0">
                <a:solidFill>
                  <a:srgbClr val="FFFFFF"/>
                </a:solidFill>
                <a:latin typeface="Dunbar Low 3"/>
              </a:rPr>
              <a:t>Advances on Federal SOGISC Data: </a:t>
            </a:r>
          </a:p>
          <a:p>
            <a:pPr algn="ctr" defTabSz="609630">
              <a:lnSpc>
                <a:spcPts val="4212"/>
              </a:lnSpc>
              <a:spcBef>
                <a:spcPct val="0"/>
              </a:spcBef>
            </a:pPr>
            <a:r>
              <a:rPr lang="en-US" sz="2400" dirty="0">
                <a:solidFill>
                  <a:srgbClr val="FFFFFF"/>
                </a:solidFill>
                <a:latin typeface="Dunbar Low 3"/>
              </a:rPr>
              <a:t>The Federal Evidence Agenda, OMB Guidance, &amp; the NASEM Report</a:t>
            </a:r>
          </a:p>
          <a:p>
            <a:pPr algn="ctr" defTabSz="609630">
              <a:lnSpc>
                <a:spcPts val="4212"/>
              </a:lnSpc>
              <a:spcBef>
                <a:spcPct val="0"/>
              </a:spcBef>
            </a:pPr>
            <a:r>
              <a:rPr lang="en-US" sz="2400" dirty="0">
                <a:solidFill>
                  <a:srgbClr val="FFFFFF"/>
                </a:solidFill>
                <a:latin typeface="Dunbar Low 3"/>
              </a:rPr>
              <a:t>Presenters: Erica H. </a:t>
            </a:r>
            <a:r>
              <a:rPr lang="en-US" sz="2400" dirty="0" err="1">
                <a:solidFill>
                  <a:srgbClr val="FFFFFF"/>
                </a:solidFill>
                <a:latin typeface="Dunbar Low 3"/>
              </a:rPr>
              <a:t>Zielewski</a:t>
            </a:r>
            <a:r>
              <a:rPr lang="en-US" sz="2400" dirty="0">
                <a:solidFill>
                  <a:srgbClr val="FFFFFF"/>
                </a:solidFill>
                <a:latin typeface="Dunbar Low 3"/>
              </a:rPr>
              <a:t>, Dr. Renee Ellis, &amp; Christina Dragon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163306" y="1600200"/>
            <a:ext cx="7772400" cy="2133600"/>
          </a:xfrm>
          <a:prstGeom prst="rect">
            <a:avLst/>
          </a:prstGeom>
        </p:spPr>
        <p:txBody>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endParaRPr lang="en-US" sz="6000" dirty="0">
              <a:effectLst>
                <a:outerShdw blurRad="38100" dist="38100" dir="2700000" algn="tl">
                  <a:srgbClr val="000000">
                    <a:alpha val="43137"/>
                  </a:srgbClr>
                </a:outerShdw>
              </a:effectLst>
              <a:latin typeface="+mj-lt"/>
            </a:endParaRPr>
          </a:p>
        </p:txBody>
      </p:sp>
      <p:sp>
        <p:nvSpPr>
          <p:cNvPr id="11" name="Title 10">
            <a:extLst>
              <a:ext uri="{FF2B5EF4-FFF2-40B4-BE49-F238E27FC236}">
                <a16:creationId xmlns:a16="http://schemas.microsoft.com/office/drawing/2014/main" id="{06AAF863-D3BB-B85B-BB79-C06B3EED91B4}"/>
              </a:ext>
            </a:extLst>
          </p:cNvPr>
          <p:cNvSpPr>
            <a:spLocks noGrp="1"/>
          </p:cNvSpPr>
          <p:nvPr>
            <p:ph type="title"/>
          </p:nvPr>
        </p:nvSpPr>
        <p:spPr>
          <a:xfrm>
            <a:off x="831850" y="1736726"/>
            <a:ext cx="10515600" cy="2852737"/>
          </a:xfrm>
        </p:spPr>
        <p:txBody>
          <a:bodyPr/>
          <a:lstStyle/>
          <a:p>
            <a:r>
              <a:rPr lang="en-US" sz="6000" dirty="0">
                <a:effectLst>
                  <a:outerShdw blurRad="38100" dist="38100" dir="2700000" algn="tl">
                    <a:srgbClr val="000000">
                      <a:alpha val="43137"/>
                    </a:srgbClr>
                  </a:outerShdw>
                </a:effectLst>
                <a:latin typeface="+mj-lt"/>
              </a:rPr>
              <a:t>Business vs. Household Surveys</a:t>
            </a:r>
            <a:br>
              <a:rPr lang="en-US" sz="6000" dirty="0">
                <a:effectLst>
                  <a:outerShdw blurRad="38100" dist="38100" dir="2700000" algn="tl">
                    <a:srgbClr val="000000">
                      <a:alpha val="43137"/>
                    </a:srgbClr>
                  </a:outerShdw>
                </a:effectLst>
                <a:latin typeface="+mj-lt"/>
              </a:rPr>
            </a:br>
            <a:endParaRPr lang="en-US" dirty="0"/>
          </a:p>
        </p:txBody>
      </p:sp>
      <p:sp>
        <p:nvSpPr>
          <p:cNvPr id="12" name="Text Placeholder 11">
            <a:extLst>
              <a:ext uri="{FF2B5EF4-FFF2-40B4-BE49-F238E27FC236}">
                <a16:creationId xmlns:a16="http://schemas.microsoft.com/office/drawing/2014/main" id="{77DC6EE3-B2CB-DEFD-9BE2-0680097EB89D}"/>
              </a:ext>
            </a:extLst>
          </p:cNvPr>
          <p:cNvSpPr>
            <a:spLocks noGrp="1"/>
          </p:cNvSpPr>
          <p:nvPr>
            <p:ph type="body" idx="1"/>
          </p:nvPr>
        </p:nvSpPr>
        <p:spPr/>
        <p:txBody>
          <a:bodyPr>
            <a:normAutofit/>
          </a:bodyPr>
          <a:lstStyle/>
          <a:p>
            <a:r>
              <a:rPr lang="en-US" u="sng" dirty="0">
                <a:effectLst/>
                <a:latin typeface="Calibri" panose="020F0502020204030204" pitchFamily="34" charset="0"/>
                <a:ea typeface="Calibri" panose="020F0502020204030204" pitchFamily="34" charset="0"/>
                <a:cs typeface="Times New Roman" panose="02020603050405020304" pitchFamily="18" charset="0"/>
              </a:rPr>
              <a:t>Learning Objective</a:t>
            </a:r>
          </a:p>
          <a:p>
            <a:pPr marL="407988" indent="-407988">
              <a:tabLst>
                <a:tab pos="342900" algn="l"/>
              </a:tabLst>
            </a:pPr>
            <a:r>
              <a:rPr lang="en-US" dirty="0">
                <a:latin typeface="Calibri" panose="020F0502020204030204" pitchFamily="34" charset="0"/>
                <a:ea typeface="Calibri" panose="020F0502020204030204" pitchFamily="34" charset="0"/>
                <a:cs typeface="Times New Roman" panose="02020603050405020304" pitchFamily="18" charset="0"/>
              </a:rPr>
              <a:t>1.  </a:t>
            </a:r>
            <a:r>
              <a:rPr lang="en-US" dirty="0">
                <a:effectLst/>
                <a:latin typeface="Calibri" panose="020F0502020204030204" pitchFamily="34" charset="0"/>
                <a:ea typeface="Calibri" panose="020F0502020204030204" pitchFamily="34" charset="0"/>
                <a:cs typeface="Times New Roman" panose="02020603050405020304" pitchFamily="18" charset="0"/>
              </a:rPr>
              <a:t>Learn key differences between household surveys and establishment surveys, 	 and understand the implications for data collection</a:t>
            </a:r>
            <a:endParaRPr lang="en-US" dirty="0"/>
          </a:p>
        </p:txBody>
      </p:sp>
      <p:sp>
        <p:nvSpPr>
          <p:cNvPr id="13" name="Footer Placeholder 12">
            <a:extLst>
              <a:ext uri="{FF2B5EF4-FFF2-40B4-BE49-F238E27FC236}">
                <a16:creationId xmlns:a16="http://schemas.microsoft.com/office/drawing/2014/main" id="{34276971-8348-749C-F47E-35093D2C4376}"/>
              </a:ext>
            </a:extLst>
          </p:cNvPr>
          <p:cNvSpPr>
            <a:spLocks noGrp="1"/>
          </p:cNvSpPr>
          <p:nvPr>
            <p:ph type="ftr" sz="quarter" idx="11"/>
          </p:nvPr>
        </p:nvSpPr>
        <p:spPr/>
        <p:txBody>
          <a:bodyPr/>
          <a:lstStyle/>
          <a:p>
            <a:r>
              <a:rPr lang="en-US"/>
              <a:t>AAPOR Webinar 4/27/2023</a:t>
            </a:r>
          </a:p>
        </p:txBody>
      </p:sp>
      <p:sp>
        <p:nvSpPr>
          <p:cNvPr id="14" name="Slide Number Placeholder 13">
            <a:extLst>
              <a:ext uri="{FF2B5EF4-FFF2-40B4-BE49-F238E27FC236}">
                <a16:creationId xmlns:a16="http://schemas.microsoft.com/office/drawing/2014/main" id="{2D209421-7DD7-A50C-46F5-A38E3A5784C7}"/>
              </a:ext>
            </a:extLst>
          </p:cNvPr>
          <p:cNvSpPr>
            <a:spLocks noGrp="1"/>
          </p:cNvSpPr>
          <p:nvPr>
            <p:ph type="sldNum" sz="quarter" idx="12"/>
          </p:nvPr>
        </p:nvSpPr>
        <p:spPr/>
        <p:txBody>
          <a:bodyPr/>
          <a:lstStyle/>
          <a:p>
            <a:fld id="{FC63ECC8-719A-498E-B101-491B6A35558E}" type="slidenum">
              <a:rPr lang="en-US" smtClean="0"/>
              <a:t>7</a:t>
            </a:fld>
            <a:endParaRPr lang="en-US"/>
          </a:p>
        </p:txBody>
      </p:sp>
    </p:spTree>
    <p:extLst>
      <p:ext uri="{BB962C8B-B14F-4D97-AF65-F5344CB8AC3E}">
        <p14:creationId xmlns:p14="http://schemas.microsoft.com/office/powerpoint/2010/main" val="81619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20" name="Text Placeholder 19">
            <a:extLst>
              <a:ext uri="{FF2B5EF4-FFF2-40B4-BE49-F238E27FC236}">
                <a16:creationId xmlns:a16="http://schemas.microsoft.com/office/drawing/2014/main" id="{25856869-7177-5479-8943-FAC3CA4C6C8D}"/>
              </a:ext>
            </a:extLst>
          </p:cNvPr>
          <p:cNvSpPr>
            <a:spLocks noGrp="1"/>
          </p:cNvSpPr>
          <p:nvPr>
            <p:ph type="body" idx="1"/>
          </p:nvPr>
        </p:nvSpPr>
        <p:spPr>
          <a:xfrm>
            <a:off x="839788" y="1681163"/>
            <a:ext cx="3764869" cy="823912"/>
          </a:xfrm>
        </p:spPr>
        <p:txBody>
          <a:bodyPr>
            <a:normAutofit/>
          </a:bodyPr>
          <a:lstStyle/>
          <a:p>
            <a:r>
              <a:rPr lang="en-US" sz="3200" dirty="0"/>
              <a:t>Business Surveys</a:t>
            </a:r>
          </a:p>
        </p:txBody>
      </p:sp>
      <p:sp>
        <p:nvSpPr>
          <p:cNvPr id="11" name="Content Placeholder 10"/>
          <p:cNvSpPr>
            <a:spLocks noGrp="1"/>
          </p:cNvSpPr>
          <p:nvPr>
            <p:ph sz="half" idx="2"/>
          </p:nvPr>
        </p:nvSpPr>
        <p:spPr>
          <a:xfrm>
            <a:off x="839789" y="2505075"/>
            <a:ext cx="3198812" cy="3684588"/>
          </a:xfrm>
        </p:spPr>
        <p:txBody>
          <a:bodyPr/>
          <a:lstStyle/>
          <a:p>
            <a:endParaRPr lang="en-US" dirty="0"/>
          </a:p>
          <a:p>
            <a:r>
              <a:rPr lang="en-US" dirty="0"/>
              <a:t>Business</a:t>
            </a:r>
          </a:p>
          <a:p>
            <a:r>
              <a:rPr lang="en-US" dirty="0"/>
              <a:t>Organization</a:t>
            </a:r>
          </a:p>
          <a:p>
            <a:r>
              <a:rPr lang="en-US" dirty="0"/>
              <a:t>Establishment</a:t>
            </a:r>
          </a:p>
        </p:txBody>
      </p:sp>
      <p:sp>
        <p:nvSpPr>
          <p:cNvPr id="21" name="Text Placeholder 20">
            <a:extLst>
              <a:ext uri="{FF2B5EF4-FFF2-40B4-BE49-F238E27FC236}">
                <a16:creationId xmlns:a16="http://schemas.microsoft.com/office/drawing/2014/main" id="{2CC2F165-D9C2-9886-DDBC-DF6DCAF5CF7E}"/>
              </a:ext>
            </a:extLst>
          </p:cNvPr>
          <p:cNvSpPr>
            <a:spLocks noGrp="1"/>
          </p:cNvSpPr>
          <p:nvPr>
            <p:ph type="body" sz="quarter" idx="3"/>
          </p:nvPr>
        </p:nvSpPr>
        <p:spPr>
          <a:xfrm>
            <a:off x="4604657" y="1681163"/>
            <a:ext cx="6498772" cy="823912"/>
          </a:xfrm>
        </p:spPr>
        <p:txBody>
          <a:bodyPr>
            <a:noAutofit/>
          </a:bodyPr>
          <a:lstStyle/>
          <a:p>
            <a:r>
              <a:rPr lang="en-US" sz="3200" dirty="0"/>
              <a:t>Surveys of Households or Individuals</a:t>
            </a:r>
          </a:p>
        </p:txBody>
      </p:sp>
      <p:sp>
        <p:nvSpPr>
          <p:cNvPr id="13" name="Content Placeholder 12"/>
          <p:cNvSpPr>
            <a:spLocks noGrp="1"/>
          </p:cNvSpPr>
          <p:nvPr>
            <p:ph sz="quarter" idx="4"/>
          </p:nvPr>
        </p:nvSpPr>
        <p:spPr>
          <a:xfrm>
            <a:off x="4604657" y="2505075"/>
            <a:ext cx="6498772" cy="3684588"/>
          </a:xfrm>
        </p:spPr>
        <p:txBody>
          <a:bodyPr/>
          <a:lstStyle/>
          <a:p>
            <a:endParaRPr lang="en-US" dirty="0"/>
          </a:p>
          <a:p>
            <a:r>
              <a:rPr lang="en-US" dirty="0"/>
              <a:t>Social surveys</a:t>
            </a:r>
          </a:p>
          <a:p>
            <a:r>
              <a:rPr lang="en-US" dirty="0"/>
              <a:t>Households</a:t>
            </a:r>
          </a:p>
          <a:p>
            <a:r>
              <a:rPr lang="en-US" dirty="0"/>
              <a:t>Individuals / persons</a:t>
            </a:r>
          </a:p>
        </p:txBody>
      </p:sp>
      <p:sp>
        <p:nvSpPr>
          <p:cNvPr id="3" name="Footer Placeholder 2">
            <a:extLst>
              <a:ext uri="{FF2B5EF4-FFF2-40B4-BE49-F238E27FC236}">
                <a16:creationId xmlns:a16="http://schemas.microsoft.com/office/drawing/2014/main" id="{CDA395E8-8BCC-CC88-B2E8-B68ADE7B0613}"/>
              </a:ext>
            </a:extLst>
          </p:cNvPr>
          <p:cNvSpPr>
            <a:spLocks noGrp="1"/>
          </p:cNvSpPr>
          <p:nvPr>
            <p:ph type="ftr" sz="quarter" idx="11"/>
          </p:nvPr>
        </p:nvSpPr>
        <p:spPr/>
        <p:txBody>
          <a:bodyPr/>
          <a:lstStyle/>
          <a:p>
            <a:r>
              <a:rPr lang="en-US"/>
              <a:t>AAPOR Webinar 4/27/2023</a:t>
            </a:r>
          </a:p>
        </p:txBody>
      </p:sp>
      <p:sp>
        <p:nvSpPr>
          <p:cNvPr id="7" name="Slide Number Placeholder 4"/>
          <p:cNvSpPr>
            <a:spLocks noGrp="1"/>
          </p:cNvSpPr>
          <p:nvPr>
            <p:ph type="sldNum" sz="quarter" idx="12"/>
          </p:nvPr>
        </p:nvSpPr>
        <p:spPr/>
        <p:txBody>
          <a:bodyPr/>
          <a:lstStyle/>
          <a:p>
            <a:fld id="{E97484AF-AE43-49D7-96DF-E3338DB77FE3}" type="slidenum">
              <a:rPr lang="en-US"/>
              <a:pPr/>
              <a:t>8</a:t>
            </a:fld>
            <a:endParaRPr lang="en-US" dirty="0"/>
          </a:p>
        </p:txBody>
      </p:sp>
      <p:cxnSp>
        <p:nvCxnSpPr>
          <p:cNvPr id="23" name="Straight Connector 22">
            <a:extLst>
              <a:ext uri="{FF2B5EF4-FFF2-40B4-BE49-F238E27FC236}">
                <a16:creationId xmlns:a16="http://schemas.microsoft.com/office/drawing/2014/main" id="{8D164C04-AC19-B9CB-C8C5-EB71D1B88CA3}"/>
              </a:ext>
            </a:extLst>
          </p:cNvPr>
          <p:cNvCxnSpPr>
            <a:cxnSpLocks/>
          </p:cNvCxnSpPr>
          <p:nvPr/>
        </p:nvCxnSpPr>
        <p:spPr>
          <a:xfrm>
            <a:off x="4294414" y="1649186"/>
            <a:ext cx="8164" cy="3892777"/>
          </a:xfrm>
          <a:prstGeom prst="line">
            <a:avLst/>
          </a:prstGeom>
          <a:ln w="38100">
            <a:solidFill>
              <a:schemeClr val="accent1">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057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a:xfrm>
            <a:off x="1828800" y="228600"/>
            <a:ext cx="8667750" cy="1143000"/>
          </a:xfrm>
        </p:spPr>
        <p:txBody>
          <a:bodyPr/>
          <a:lstStyle/>
          <a:p>
            <a:r>
              <a:rPr lang="en-US" dirty="0"/>
              <a:t>Businesses vs. Households</a:t>
            </a:r>
          </a:p>
        </p:txBody>
      </p:sp>
      <p:sp>
        <p:nvSpPr>
          <p:cNvPr id="11270" name="Rectangle 6"/>
          <p:cNvSpPr>
            <a:spLocks noGrp="1" noChangeArrowheads="1"/>
          </p:cNvSpPr>
          <p:nvPr>
            <p:ph type="body" idx="1"/>
          </p:nvPr>
        </p:nvSpPr>
        <p:spPr>
          <a:xfrm>
            <a:off x="1915886" y="1873683"/>
            <a:ext cx="7772400" cy="2869334"/>
          </a:xfrm>
        </p:spPr>
        <p:txBody>
          <a:bodyPr/>
          <a:lstStyle/>
          <a:p>
            <a:r>
              <a:rPr lang="en-US" sz="3600" dirty="0"/>
              <a:t>What are  businesses?</a:t>
            </a:r>
          </a:p>
          <a:p>
            <a:pPr lvl="1"/>
            <a:r>
              <a:rPr lang="en-US" sz="3200" i="1" dirty="0"/>
              <a:t>Economic</a:t>
            </a:r>
            <a:r>
              <a:rPr lang="en-US" sz="3200" dirty="0"/>
              <a:t> units</a:t>
            </a:r>
          </a:p>
          <a:p>
            <a:pPr lvl="1"/>
            <a:r>
              <a:rPr lang="en-US" sz="3200" dirty="0"/>
              <a:t>Made up of one or more </a:t>
            </a:r>
            <a:r>
              <a:rPr lang="en-US" sz="3200" i="1" dirty="0"/>
              <a:t>establishments</a:t>
            </a:r>
          </a:p>
          <a:p>
            <a:pPr lvl="2"/>
            <a:r>
              <a:rPr lang="en-US" sz="2800" dirty="0"/>
              <a:t>Locations where business is conducted or industrial operations performed </a:t>
            </a:r>
            <a:r>
              <a:rPr lang="en-US" sz="1600" i="1" dirty="0"/>
              <a:t>(FCSM, 1988)</a:t>
            </a:r>
          </a:p>
          <a:p>
            <a:pPr lvl="1"/>
            <a:endParaRPr lang="en-US" sz="1600" i="1" dirty="0"/>
          </a:p>
        </p:txBody>
      </p:sp>
      <p:pic>
        <p:nvPicPr>
          <p:cNvPr id="1127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2764" y="4469534"/>
            <a:ext cx="8191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3164" y="4698134"/>
            <a:ext cx="8191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9764" y="5002934"/>
            <a:ext cx="81915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p:cNvSpPr>
            <a:spLocks noGrp="1"/>
          </p:cNvSpPr>
          <p:nvPr>
            <p:ph type="sldNum" sz="quarter" idx="12"/>
          </p:nvPr>
        </p:nvSpPr>
        <p:spPr>
          <a:xfrm>
            <a:off x="9642764" y="6354763"/>
            <a:ext cx="2133600" cy="365125"/>
          </a:xfrm>
        </p:spPr>
        <p:txBody>
          <a:bodyPr/>
          <a:lstStyle/>
          <a:p>
            <a:pPr>
              <a:defRPr/>
            </a:pPr>
            <a:fld id="{E97484AF-AE43-49D7-96DF-E3338DB77FE3}" type="slidenum">
              <a:rPr lang="en-US" sz="1400"/>
              <a:pPr>
                <a:defRPr/>
              </a:pPr>
              <a:t>9</a:t>
            </a:fld>
            <a:endParaRPr lang="en-US" sz="1400" dirty="0"/>
          </a:p>
        </p:txBody>
      </p:sp>
      <p:sp>
        <p:nvSpPr>
          <p:cNvPr id="2" name="Footer Placeholder 1">
            <a:extLst>
              <a:ext uri="{FF2B5EF4-FFF2-40B4-BE49-F238E27FC236}">
                <a16:creationId xmlns:a16="http://schemas.microsoft.com/office/drawing/2014/main" id="{BE9F73FC-22EF-82E2-B684-EAB13C1A39B5}"/>
              </a:ext>
            </a:extLst>
          </p:cNvPr>
          <p:cNvSpPr>
            <a:spLocks noGrp="1"/>
          </p:cNvSpPr>
          <p:nvPr>
            <p:ph type="ftr" sz="quarter" idx="11"/>
          </p:nvPr>
        </p:nvSpPr>
        <p:spPr/>
        <p:txBody>
          <a:bodyPr/>
          <a:lstStyle/>
          <a:p>
            <a:r>
              <a:rPr lang="en-US"/>
              <a:t>AAPOR Webinar 4/27/2023</a:t>
            </a:r>
          </a:p>
        </p:txBody>
      </p:sp>
    </p:spTree>
    <p:extLst>
      <p:ext uri="{BB962C8B-B14F-4D97-AF65-F5344CB8AC3E}">
        <p14:creationId xmlns:p14="http://schemas.microsoft.com/office/powerpoint/2010/main" val="122046963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2021.potx" id="{28F4736B-E7C0-4966-A620-EF1962F541F3}" vid="{AE6E688F-739E-48BE-B422-607C0B352E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5170</Words>
  <Application>Microsoft Office PowerPoint</Application>
  <PresentationFormat>Widescreen</PresentationFormat>
  <Paragraphs>967</Paragraphs>
  <Slides>67</Slides>
  <Notes>47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67</vt:i4>
      </vt:variant>
    </vt:vector>
  </HeadingPairs>
  <TitlesOfParts>
    <vt:vector size="80" baseType="lpstr">
      <vt:lpstr>Arial</vt:lpstr>
      <vt:lpstr>Calibri</vt:lpstr>
      <vt:lpstr>Calibri Light</vt:lpstr>
      <vt:lpstr>Candara</vt:lpstr>
      <vt:lpstr>Dunbar Low 1</vt:lpstr>
      <vt:lpstr>Dunbar Low 2</vt:lpstr>
      <vt:lpstr>Dunbar Low 3</vt:lpstr>
      <vt:lpstr>Poppins</vt:lpstr>
      <vt:lpstr>Tahoma</vt:lpstr>
      <vt:lpstr>Times New Roman</vt:lpstr>
      <vt:lpstr>Wingdings</vt:lpstr>
      <vt:lpstr>1_Office Theme</vt:lpstr>
      <vt:lpstr>Office Theme</vt:lpstr>
      <vt:lpstr>PowerPoint Presentation</vt:lpstr>
      <vt:lpstr>PowerPoint Presentation</vt:lpstr>
      <vt:lpstr>PowerPoint Presentation</vt:lpstr>
      <vt:lpstr>PowerPoint Presentation</vt:lpstr>
      <vt:lpstr>Methodological Challenges and Opportunities for Collecting Data from Businesses</vt:lpstr>
      <vt:lpstr>Learning Objectives</vt:lpstr>
      <vt:lpstr>Business vs. Household Surveys </vt:lpstr>
      <vt:lpstr>Terminology</vt:lpstr>
      <vt:lpstr>Businesses vs. Households</vt:lpstr>
      <vt:lpstr>Businesses vs. Households</vt:lpstr>
      <vt:lpstr>PowerPoint Presentation</vt:lpstr>
      <vt:lpstr>Business Survey Topics</vt:lpstr>
      <vt:lpstr>PowerPoint Presentation</vt:lpstr>
      <vt:lpstr>PowerPoint Presentation</vt:lpstr>
      <vt:lpstr>PowerPoint Presentation</vt:lpstr>
      <vt:lpstr>Business Survey Response Model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Survey Response Process Summary</vt:lpstr>
      <vt:lpstr>PowerPoint Presentation</vt:lpstr>
      <vt:lpstr>Respondent-Centered Design for Business Surveys </vt:lpstr>
      <vt:lpstr>Implications of Response Process for  Business Survey Design &amp; Collection</vt:lpstr>
      <vt:lpstr>Implications of Response Process for  Business Survey Design and Collection</vt:lpstr>
      <vt:lpstr>(Some) Challenges</vt:lpstr>
      <vt:lpstr>Key takeaways</vt:lpstr>
      <vt:lpstr>(Some) “Rules of Engagement”</vt:lpstr>
      <vt:lpstr>(Some more) “Rules of Engagement”</vt:lpstr>
      <vt:lpstr>Respondent-Centered Methodologies for Development and Pretesting</vt:lpstr>
      <vt:lpstr>AAPOR Resources</vt:lpstr>
      <vt:lpstr>Thank you for your attention  Time for Q&amp;A</vt:lpstr>
      <vt:lpstr>PowerPoint Presentation</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K Willimack (CENSUS/ADEP FED)</dc:creator>
  <cp:lastModifiedBy>Lailah Johnson</cp:lastModifiedBy>
  <cp:revision>46</cp:revision>
  <dcterms:created xsi:type="dcterms:W3CDTF">2023-04-25T03:04:23Z</dcterms:created>
  <dcterms:modified xsi:type="dcterms:W3CDTF">2023-04-27T16:43:26Z</dcterms:modified>
</cp:coreProperties>
</file>