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4"/>
  </p:notesMasterIdLst>
  <p:sldIdLst>
    <p:sldId id="256" r:id="rId2"/>
    <p:sldId id="285" r:id="rId3"/>
    <p:sldId id="257" r:id="rId4"/>
    <p:sldId id="274" r:id="rId5"/>
    <p:sldId id="280" r:id="rId6"/>
    <p:sldId id="331" r:id="rId7"/>
    <p:sldId id="336" r:id="rId8"/>
    <p:sldId id="339" r:id="rId9"/>
    <p:sldId id="326" r:id="rId10"/>
    <p:sldId id="325" r:id="rId11"/>
    <p:sldId id="343" r:id="rId12"/>
    <p:sldId id="275" r:id="rId13"/>
    <p:sldId id="346" r:id="rId14"/>
    <p:sldId id="348" r:id="rId15"/>
    <p:sldId id="349" r:id="rId16"/>
    <p:sldId id="302" r:id="rId17"/>
    <p:sldId id="350" r:id="rId18"/>
    <p:sldId id="351" r:id="rId19"/>
    <p:sldId id="352" r:id="rId20"/>
    <p:sldId id="353" r:id="rId21"/>
    <p:sldId id="357" r:id="rId22"/>
    <p:sldId id="358" r:id="rId23"/>
    <p:sldId id="296" r:id="rId24"/>
    <p:sldId id="359" r:id="rId25"/>
    <p:sldId id="297" r:id="rId26"/>
    <p:sldId id="364" r:id="rId27"/>
    <p:sldId id="367" r:id="rId28"/>
    <p:sldId id="370" r:id="rId29"/>
    <p:sldId id="373" r:id="rId30"/>
    <p:sldId id="310" r:id="rId31"/>
    <p:sldId id="381" r:id="rId32"/>
    <p:sldId id="377" r:id="rId33"/>
    <p:sldId id="382" r:id="rId34"/>
    <p:sldId id="383" r:id="rId35"/>
    <p:sldId id="311" r:id="rId36"/>
    <p:sldId id="303" r:id="rId37"/>
    <p:sldId id="388" r:id="rId38"/>
    <p:sldId id="389" r:id="rId39"/>
    <p:sldId id="392" r:id="rId40"/>
    <p:sldId id="393" r:id="rId41"/>
    <p:sldId id="320" r:id="rId42"/>
    <p:sldId id="395" r:id="rId43"/>
    <p:sldId id="398" r:id="rId44"/>
    <p:sldId id="401" r:id="rId45"/>
    <p:sldId id="323" r:id="rId46"/>
    <p:sldId id="304" r:id="rId47"/>
    <p:sldId id="261" r:id="rId48"/>
    <p:sldId id="305" r:id="rId49"/>
    <p:sldId id="307" r:id="rId50"/>
    <p:sldId id="308" r:id="rId51"/>
    <p:sldId id="403" r:id="rId52"/>
    <p:sldId id="286" r:id="rId5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28"/>
    <p:restoredTop sz="81230"/>
  </p:normalViewPr>
  <p:slideViewPr>
    <p:cSldViewPr snapToGrid="0" snapToObjects="1">
      <p:cViewPr>
        <p:scale>
          <a:sx n="141" d="100"/>
          <a:sy n="141" d="100"/>
        </p:scale>
        <p:origin x="426" y="15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1F2A0-C1B8-CE44-9443-CAE7F53CF345}" type="datetimeFigureOut">
              <a:rPr lang="de-DE" smtClean="0"/>
              <a:t>05.04.2017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D479A-1F5E-7F4F-BF7F-DA8CF0063C2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5537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D479A-1F5E-7F4F-BF7F-DA8CF0063C2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9562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D479A-1F5E-7F4F-BF7F-DA8CF0063C2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3246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D479A-1F5E-7F4F-BF7F-DA8CF0063C2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0620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D479A-1F5E-7F4F-BF7F-DA8CF0063C2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6229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D479A-1F5E-7F4F-BF7F-DA8CF0063C20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0280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D479A-1F5E-7F4F-BF7F-DA8CF0063C20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389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CANNED</a:t>
            </a:r>
            <a:r>
              <a:rPr lang="en-US" baseline="0"/>
              <a:t> QUESTIONS:</a:t>
            </a:r>
          </a:p>
          <a:p>
            <a:endParaRPr lang="en-US" baseline="0"/>
          </a:p>
          <a:p>
            <a:pPr marL="228600" indent="-228600">
              <a:buAutoNum type="arabicPeriod"/>
            </a:pPr>
            <a:r>
              <a:rPr lang="en-US"/>
              <a:t>What about the legal implications of web scraping? When am I allowed to scrape data from pages, and when not?</a:t>
            </a:r>
          </a:p>
          <a:p>
            <a:pPr marL="228600" indent="-228600">
              <a:buAutoNum type="arabicPeriod"/>
            </a:pPr>
            <a:endParaRPr lang="en-US"/>
          </a:p>
          <a:p>
            <a:pPr marL="228600" indent="-228600">
              <a:buAutoNum type="arabicPeriod"/>
            </a:pPr>
            <a:r>
              <a:rPr lang="en-US"/>
              <a:t>Content on the web changes all the time. How can I make my scraping program robust against these changes?</a:t>
            </a:r>
          </a:p>
          <a:p>
            <a:pPr marL="228600" indent="-228600">
              <a:buAutoNum type="arabicPeriod"/>
            </a:pPr>
            <a:endParaRPr lang="en-US"/>
          </a:p>
          <a:p>
            <a:pPr marL="228600" indent="-228600">
              <a:buAutoNum type="arabicPeriod"/>
            </a:pPr>
            <a:r>
              <a:rPr lang="en-US"/>
              <a:t>I have a basic familiarity with R, but my working environment is dominated by SPSS. Should I still learn how to scrape the web with R, or are there good alternatives?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D479A-1F5E-7F4F-BF7F-DA8CF0063C20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1119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E896-DD40-7645-A8CD-A39E596619C1}" type="datetimeFigureOut">
              <a:rPr lang="de-DE" smtClean="0"/>
              <a:t>05.04.2017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D352D-13E9-574B-BD67-50247E92BA0C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E896-DD40-7645-A8CD-A39E596619C1}" type="datetimeFigureOut">
              <a:rPr lang="de-DE" smtClean="0"/>
              <a:t>05.04.2017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D352D-13E9-574B-BD67-50247E92BA0C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E896-DD40-7645-A8CD-A39E596619C1}" type="datetimeFigureOut">
              <a:rPr lang="de-DE" smtClean="0"/>
              <a:t>05.04.2017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D352D-13E9-574B-BD67-50247E92BA0C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E896-DD40-7645-A8CD-A39E596619C1}" type="datetimeFigureOut">
              <a:rPr lang="de-DE" smtClean="0"/>
              <a:t>05.04.2017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D352D-13E9-574B-BD67-50247E92BA0C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E896-DD40-7645-A8CD-A39E596619C1}" type="datetimeFigureOut">
              <a:rPr lang="de-DE" smtClean="0"/>
              <a:t>05.04.2017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D352D-13E9-574B-BD67-50247E92BA0C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E896-DD40-7645-A8CD-A39E596619C1}" type="datetimeFigureOut">
              <a:rPr lang="de-DE" smtClean="0"/>
              <a:t>05.04.2017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D352D-13E9-574B-BD67-50247E92BA0C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E896-DD40-7645-A8CD-A39E596619C1}" type="datetimeFigureOut">
              <a:rPr lang="de-DE" smtClean="0"/>
              <a:t>05.04.2017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D352D-13E9-574B-BD67-50247E92BA0C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E896-DD40-7645-A8CD-A39E596619C1}" type="datetimeFigureOut">
              <a:rPr lang="de-DE" smtClean="0"/>
              <a:t>05.04.2017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D352D-13E9-574B-BD67-50247E92BA0C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E896-DD40-7645-A8CD-A39E596619C1}" type="datetimeFigureOut">
              <a:rPr lang="de-DE" smtClean="0"/>
              <a:t>05.04.2017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D352D-13E9-574B-BD67-50247E92BA0C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E896-DD40-7645-A8CD-A39E596619C1}" type="datetimeFigureOut">
              <a:rPr lang="de-DE" smtClean="0"/>
              <a:t>05.04.2017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D352D-13E9-574B-BD67-50247E92BA0C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E896-DD40-7645-A8CD-A39E596619C1}" type="datetimeFigureOut">
              <a:rPr lang="de-DE" smtClean="0"/>
              <a:t>05.04.2017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D352D-13E9-574B-BD67-50247E92BA0C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CE896-DD40-7645-A8CD-A39E596619C1}" type="datetimeFigureOut">
              <a:rPr lang="de-DE" smtClean="0"/>
              <a:t>05.04.2017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D352D-13E9-574B-BD67-50247E92BA0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3259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.io/vyA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selectorgadget.com/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developers.google.com/maps/documentation/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dev.twitter.com/rest/public" TargetMode="External"/><Relationship Id="rId2" Type="http://schemas.openxmlformats.org/officeDocument/2006/relationships/hyperlink" Target="http://bit.ly/2mM4WwV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ropensci.org/packages/" TargetMode="External"/><Relationship Id="rId2" Type="http://schemas.openxmlformats.org/officeDocument/2006/relationships/hyperlink" Target="http://www.programmableweb.com/apis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mkearney.github.io/rtweet/index.html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git.io/vyAde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flukeout.github.io/" TargetMode="External"/><Relationship Id="rId2" Type="http://schemas.openxmlformats.org/officeDocument/2006/relationships/hyperlink" Target="http://stat545.com/block022_regular-expression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an.r-project.org/web/views/WebTechnologies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-datacollection.com/" TargetMode="External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shop.oreilly.com/product/0636920034407.do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.io/vyAd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858981"/>
            <a:ext cx="7772400" cy="822181"/>
          </a:xfrm>
        </p:spPr>
        <p:txBody>
          <a:bodyPr anchor="ctr">
            <a:normAutofit/>
          </a:bodyPr>
          <a:lstStyle/>
          <a:p>
            <a:r>
              <a:rPr lang="de-DE" sz="4000" dirty="0" smtClean="0"/>
              <a:t>A Primer </a:t>
            </a:r>
            <a:r>
              <a:rPr lang="de-DE" sz="4000" dirty="0" err="1" smtClean="0"/>
              <a:t>to</a:t>
            </a:r>
            <a:r>
              <a:rPr lang="de-DE" sz="4000" dirty="0" smtClean="0"/>
              <a:t> Web </a:t>
            </a:r>
            <a:r>
              <a:rPr lang="de-DE" sz="4000" dirty="0" err="1" smtClean="0"/>
              <a:t>Scraping</a:t>
            </a:r>
            <a:r>
              <a:rPr lang="de-DE" sz="4000" dirty="0" smtClean="0"/>
              <a:t> </a:t>
            </a:r>
            <a:r>
              <a:rPr lang="de-DE" sz="4000" dirty="0" err="1" smtClean="0"/>
              <a:t>with</a:t>
            </a:r>
            <a:r>
              <a:rPr lang="de-DE" sz="4000" dirty="0" smtClean="0"/>
              <a:t> R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008909"/>
            <a:ext cx="6858000" cy="4184073"/>
          </a:xfrm>
        </p:spPr>
        <p:txBody>
          <a:bodyPr>
            <a:normAutofit/>
          </a:bodyPr>
          <a:lstStyle/>
          <a:p>
            <a:r>
              <a:rPr lang="de-DE" sz="3000" dirty="0" smtClean="0">
                <a:solidFill>
                  <a:srgbClr val="2F5597"/>
                </a:solidFill>
                <a:latin typeface="+mj-lt"/>
              </a:rPr>
              <a:t>Simon </a:t>
            </a:r>
            <a:r>
              <a:rPr lang="de-DE" sz="3000" dirty="0" err="1" smtClean="0">
                <a:solidFill>
                  <a:srgbClr val="2F5597"/>
                </a:solidFill>
                <a:latin typeface="+mj-lt"/>
              </a:rPr>
              <a:t>Munzert</a:t>
            </a:r>
            <a:endParaRPr lang="de-DE" sz="3000" dirty="0" smtClean="0">
              <a:solidFill>
                <a:srgbClr val="2F5597"/>
              </a:solidFill>
              <a:latin typeface="+mj-lt"/>
            </a:endParaRPr>
          </a:p>
          <a:p>
            <a:endParaRPr lang="de-DE" dirty="0">
              <a:latin typeface="+mj-lt"/>
            </a:endParaRPr>
          </a:p>
          <a:p>
            <a:r>
              <a:rPr lang="de-DE" sz="2000" dirty="0" smtClean="0">
                <a:latin typeface="+mj-lt"/>
              </a:rPr>
              <a:t>Department </a:t>
            </a:r>
            <a:r>
              <a:rPr lang="de-DE" sz="2000" dirty="0" err="1" smtClean="0">
                <a:latin typeface="+mj-lt"/>
              </a:rPr>
              <a:t>of</a:t>
            </a:r>
            <a:r>
              <a:rPr lang="de-DE" sz="2000" dirty="0" smtClean="0">
                <a:latin typeface="+mj-lt"/>
              </a:rPr>
              <a:t> </a:t>
            </a:r>
            <a:r>
              <a:rPr lang="de-DE" sz="2000" dirty="0" err="1" smtClean="0">
                <a:latin typeface="+mj-lt"/>
              </a:rPr>
              <a:t>Social</a:t>
            </a:r>
            <a:r>
              <a:rPr lang="de-DE" sz="2000" dirty="0" smtClean="0">
                <a:latin typeface="+mj-lt"/>
              </a:rPr>
              <a:t> </a:t>
            </a:r>
            <a:r>
              <a:rPr lang="de-DE" sz="2000" dirty="0" err="1" smtClean="0">
                <a:latin typeface="+mj-lt"/>
              </a:rPr>
              <a:t>Sciences</a:t>
            </a:r>
            <a:endParaRPr lang="de-DE" sz="2000" dirty="0" smtClean="0">
              <a:latin typeface="+mj-lt"/>
            </a:endParaRPr>
          </a:p>
          <a:p>
            <a:r>
              <a:rPr lang="de-DE" sz="2000" dirty="0" smtClean="0">
                <a:latin typeface="+mj-lt"/>
              </a:rPr>
              <a:t>Humboldt University </a:t>
            </a:r>
            <a:r>
              <a:rPr lang="de-DE" sz="2000" dirty="0" err="1" smtClean="0">
                <a:latin typeface="+mj-lt"/>
              </a:rPr>
              <a:t>of</a:t>
            </a:r>
            <a:r>
              <a:rPr lang="de-DE" sz="2000" dirty="0" smtClean="0">
                <a:latin typeface="+mj-lt"/>
              </a:rPr>
              <a:t> Berlin</a:t>
            </a:r>
          </a:p>
          <a:p>
            <a:endParaRPr lang="de-DE" sz="2000" dirty="0">
              <a:latin typeface="+mj-lt"/>
            </a:endParaRPr>
          </a:p>
          <a:p>
            <a:r>
              <a:rPr lang="de-DE" sz="2000" dirty="0" err="1" smtClean="0">
                <a:solidFill>
                  <a:schemeClr val="accent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simonmunzert.github.io</a:t>
            </a:r>
            <a:endParaRPr lang="de-DE" sz="2000" dirty="0" smtClean="0">
              <a:solidFill>
                <a:schemeClr val="accent1">
                  <a:lumMod val="75000"/>
                </a:schemeClr>
              </a:solidFill>
              <a:latin typeface="Consolas" charset="0"/>
              <a:ea typeface="Consolas" charset="0"/>
              <a:cs typeface="Consolas" charset="0"/>
            </a:endParaRPr>
          </a:p>
          <a:p>
            <a:r>
              <a:rPr lang="de-DE" sz="2000" dirty="0" err="1" smtClean="0">
                <a:solidFill>
                  <a:schemeClr val="accent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github.com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/</a:t>
            </a:r>
            <a:r>
              <a:rPr lang="de-DE" sz="2000" dirty="0" err="1" smtClean="0">
                <a:solidFill>
                  <a:schemeClr val="accent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simonmunzert</a:t>
            </a:r>
            <a:endParaRPr lang="de-DE" sz="2000" dirty="0" smtClean="0">
              <a:solidFill>
                <a:schemeClr val="accent1">
                  <a:lumMod val="75000"/>
                </a:schemeClr>
              </a:solidFill>
              <a:latin typeface="Consolas" charset="0"/>
              <a:ea typeface="Consolas" charset="0"/>
              <a:cs typeface="Consolas" charset="0"/>
            </a:endParaRPr>
          </a:p>
          <a:p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@</a:t>
            </a:r>
            <a:r>
              <a:rPr lang="de-DE" sz="2000" dirty="0" err="1" smtClean="0">
                <a:solidFill>
                  <a:schemeClr val="accent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simonsaysnothin</a:t>
            </a:r>
            <a:endParaRPr lang="de-DE" sz="2000" dirty="0">
              <a:solidFill>
                <a:schemeClr val="accent1">
                  <a:lumMod val="75000"/>
                </a:schemeClr>
              </a:solidFill>
              <a:latin typeface="Consolas" charset="0"/>
              <a:ea typeface="Consolas" charset="0"/>
              <a:cs typeface="Consolas" charset="0"/>
            </a:endParaRPr>
          </a:p>
          <a:p>
            <a:r>
              <a:rPr lang="de-DE" sz="2000" smtClean="0">
                <a:latin typeface="+mj-lt"/>
                <a:ea typeface="Calibri" charset="0"/>
                <a:cs typeface="Calibri" charset="0"/>
              </a:rPr>
              <a:t>Slides and Materials: </a:t>
            </a:r>
            <a:r>
              <a:rPr lang="de-DE" sz="2000">
                <a:solidFill>
                  <a:srgbClr val="2F5597"/>
                </a:solidFill>
                <a:latin typeface="Consolas" charset="0"/>
                <a:ea typeface="Consolas" charset="0"/>
                <a:cs typeface="Consolas" charset="0"/>
                <a:hlinkClick r:id="rId3"/>
              </a:rPr>
              <a:t>https://git.io/vyAde</a:t>
            </a:r>
            <a:endParaRPr lang="de-DE" sz="2000">
              <a:solidFill>
                <a:srgbClr val="2F5597"/>
              </a:solidFill>
              <a:latin typeface="Consolas" charset="0"/>
              <a:ea typeface="Consolas" charset="0"/>
              <a:cs typeface="Consolas" charset="0"/>
            </a:endParaRPr>
          </a:p>
          <a:p>
            <a:endParaRPr lang="de-DE" sz="2000" dirty="0" smtClean="0">
              <a:solidFill>
                <a:schemeClr val="accent1">
                  <a:lumMod val="75000"/>
                </a:schemeClr>
              </a:solidFill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85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22181"/>
          </a:xfrm>
        </p:spPr>
        <p:txBody>
          <a:bodyPr anchor="ctr">
            <a:normAutofit/>
          </a:bodyPr>
          <a:lstStyle/>
          <a:p>
            <a:pPr algn="l"/>
            <a:r>
              <a:rPr lang="de-DE" sz="4000" smtClean="0"/>
              <a:t>Let‘s clean up these data!</a:t>
            </a:r>
            <a:endParaRPr lang="de-DE" sz="4000" dirty="0"/>
          </a:p>
        </p:txBody>
      </p:sp>
      <p:sp>
        <p:nvSpPr>
          <p:cNvPr id="2" name="Textfeld 1"/>
          <p:cNvSpPr txBox="1"/>
          <p:nvPr/>
        </p:nvSpPr>
        <p:spPr>
          <a:xfrm>
            <a:off x="0" y="1010035"/>
            <a:ext cx="9144000" cy="304698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# remove footnotes ([101], [102], ...) </a:t>
            </a: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cities_string &lt;- str_replace(cities_string, "</a:t>
            </a:r>
            <a:r>
              <a:rPr lang="de-DE" sz="1600" smtClean="0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\\[\\d+\\]</a:t>
            </a:r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", "")</a:t>
            </a:r>
          </a:p>
          <a:p>
            <a:endParaRPr lang="de-DE" sz="1600" smtClean="0">
              <a:latin typeface="Consolas" charset="0"/>
              <a:ea typeface="Consolas" charset="0"/>
              <a:cs typeface="Consolas" charset="0"/>
            </a:endParaRP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# extract data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year &lt;- str_extract(cities_string, "</a:t>
            </a:r>
            <a:r>
              <a:rPr lang="de-DE" sz="1600" smtClean="0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\\d{4}</a:t>
            </a:r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")</a:t>
            </a: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city &lt;- str_extract(cities_string, "</a:t>
            </a:r>
            <a:r>
              <a:rPr lang="de-DE" sz="1600" smtClean="0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[[:alpha:] ]+</a:t>
            </a:r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") %&gt;% str_trim</a:t>
            </a: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country &lt;- str_extract(cities_string, "</a:t>
            </a:r>
            <a:r>
              <a:rPr lang="de-DE" sz="1600" smtClean="0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[[:alpha:] ]+$</a:t>
            </a:r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") %&gt;% str_trim</a:t>
            </a:r>
          </a:p>
          <a:p>
            <a:endParaRPr lang="de-DE" sz="1600" smtClean="0">
              <a:latin typeface="Consolas" charset="0"/>
              <a:ea typeface="Consolas" charset="0"/>
              <a:cs typeface="Consolas" charset="0"/>
            </a:endParaRP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# put everything into data.frame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cities_df &lt;- data.frame(year, city, country)</a:t>
            </a: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head(cities_df)</a:t>
            </a:r>
          </a:p>
          <a:p>
            <a:endParaRPr lang="de-DE" sz="160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4244877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  year        city       country</a:t>
            </a: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1 1967 Los Angeles United States</a:t>
            </a: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2 1987       Paris        France</a:t>
            </a: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3 1988      Madrid         Spain</a:t>
            </a: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4 1989    Istanbul        Turkey</a:t>
            </a: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5 1991      Warsaw        Poland</a:t>
            </a: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6 1991      Moscow        Russia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</p:txBody>
      </p:sp>
      <p:cxnSp>
        <p:nvCxnSpPr>
          <p:cNvPr id="5" name="Gerade Verbindung mit Pfeil 4"/>
          <p:cNvCxnSpPr/>
          <p:nvPr/>
        </p:nvCxnSpPr>
        <p:spPr>
          <a:xfrm flipH="1" flipV="1">
            <a:off x="6018663" y="1586281"/>
            <a:ext cx="746280" cy="2306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6867096" y="1586281"/>
            <a:ext cx="1703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  <a:latin typeface="+mj-lt"/>
              </a:rPr>
              <a:t>regular expression</a:t>
            </a:r>
            <a:endParaRPr lang="de-DE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5404513" y="2029016"/>
            <a:ext cx="1360430" cy="2035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6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22181"/>
          </a:xfrm>
        </p:spPr>
        <p:txBody>
          <a:bodyPr anchor="ctr">
            <a:normAutofit/>
          </a:bodyPr>
          <a:lstStyle/>
          <a:p>
            <a:pPr algn="l"/>
            <a:r>
              <a:rPr lang="de-DE" sz="4000" smtClean="0"/>
              <a:t>Let‘s map these data!</a:t>
            </a:r>
            <a:endParaRPr lang="de-DE" sz="4000" dirty="0"/>
          </a:p>
        </p:txBody>
      </p:sp>
      <p:sp>
        <p:nvSpPr>
          <p:cNvPr id="2" name="Textfeld 1"/>
          <p:cNvSpPr txBox="1"/>
          <p:nvPr/>
        </p:nvSpPr>
        <p:spPr>
          <a:xfrm>
            <a:off x="0" y="1010035"/>
            <a:ext cx="9144000" cy="255454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>
                <a:latin typeface="Consolas" charset="0"/>
                <a:ea typeface="Consolas" charset="0"/>
                <a:cs typeface="Consolas" charset="0"/>
              </a:rPr>
              <a:t># geocode cities</a:t>
            </a:r>
          </a:p>
          <a:p>
            <a:r>
              <a:rPr lang="de-DE" sz="1600">
                <a:latin typeface="Consolas" charset="0"/>
                <a:ea typeface="Consolas" charset="0"/>
                <a:cs typeface="Consolas" charset="0"/>
              </a:rPr>
              <a:t>library(ggmap)</a:t>
            </a:r>
          </a:p>
          <a:p>
            <a:r>
              <a:rPr lang="de-DE" sz="1600">
                <a:latin typeface="Consolas" charset="0"/>
                <a:ea typeface="Consolas" charset="0"/>
                <a:cs typeface="Consolas" charset="0"/>
              </a:rPr>
              <a:t>cities_coords &lt;- geocode(paste0(cities_df$city, ", ", cities_df$country))</a:t>
            </a:r>
          </a:p>
          <a:p>
            <a:r>
              <a:rPr lang="de-DE" sz="1600">
                <a:latin typeface="Consolas" charset="0"/>
                <a:ea typeface="Consolas" charset="0"/>
                <a:cs typeface="Consolas" charset="0"/>
              </a:rPr>
              <a:t>cities_df$lon &lt;- cities_coords$lon</a:t>
            </a:r>
          </a:p>
          <a:p>
            <a:r>
              <a:rPr lang="de-DE" sz="1600">
                <a:latin typeface="Consolas" charset="0"/>
                <a:ea typeface="Consolas" charset="0"/>
                <a:cs typeface="Consolas" charset="0"/>
              </a:rPr>
              <a:t>cities_df$lat &lt;- cities_coords$lat</a:t>
            </a:r>
          </a:p>
          <a:p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# plot world map, add coordinates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r>
              <a:rPr lang="de-DE" sz="1600">
                <a:latin typeface="Consolas" charset="0"/>
                <a:ea typeface="Consolas" charset="0"/>
                <a:cs typeface="Consolas" charset="0"/>
              </a:rPr>
              <a:t>map_world &lt;- borders("world", colour = "gray50", fill = "white") </a:t>
            </a:r>
          </a:p>
          <a:p>
            <a:r>
              <a:rPr lang="de-DE" sz="1600">
                <a:latin typeface="Consolas" charset="0"/>
                <a:ea typeface="Consolas" charset="0"/>
                <a:cs typeface="Consolas" charset="0"/>
              </a:rPr>
              <a:t>ggplot() + map_world + geom_point(aes(x = cities_df$lon, y = cities_df$lat), color = "red", size = 1) + theme_void()</a:t>
            </a:r>
          </a:p>
        </p:txBody>
      </p:sp>
      <p:cxnSp>
        <p:nvCxnSpPr>
          <p:cNvPr id="5" name="Gerade Verbindung mit Pfeil 4"/>
          <p:cNvCxnSpPr/>
          <p:nvPr/>
        </p:nvCxnSpPr>
        <p:spPr>
          <a:xfrm flipH="1" flipV="1">
            <a:off x="5383233" y="1839361"/>
            <a:ext cx="746280" cy="2306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6129513" y="1885389"/>
            <a:ext cx="2451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  <a:latin typeface="+mj-lt"/>
              </a:rPr>
              <a:t>query Google Maps API</a:t>
            </a:r>
            <a:endParaRPr lang="de-DE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25" y="3702652"/>
            <a:ext cx="5521859" cy="315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0" y="1440872"/>
            <a:ext cx="9144000" cy="822181"/>
          </a:xfrm>
        </p:spPr>
        <p:txBody>
          <a:bodyPr anchor="ctr">
            <a:normAutofit/>
          </a:bodyPr>
          <a:lstStyle/>
          <a:p>
            <a:r>
              <a:rPr lang="de-DE" sz="4000" smtClean="0"/>
              <a:t>Why web scraping with R?</a:t>
            </a:r>
            <a:endParaRPr lang="de-DE" sz="40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00" y="2708563"/>
            <a:ext cx="612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3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22181"/>
          </a:xfrm>
        </p:spPr>
        <p:txBody>
          <a:bodyPr anchor="ctr">
            <a:normAutofit/>
          </a:bodyPr>
          <a:lstStyle/>
          <a:p>
            <a:pPr algn="l"/>
            <a:r>
              <a:rPr lang="de-DE" sz="4000" smtClean="0"/>
              <a:t> Why web scraping?</a:t>
            </a:r>
            <a:endParaRPr lang="de-DE" sz="4000" dirty="0"/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374073" y="1357746"/>
            <a:ext cx="4003964" cy="47936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 smtClean="0"/>
              <a:t>A data analyst‘s view</a:t>
            </a:r>
          </a:p>
          <a:p>
            <a:pPr algn="l"/>
            <a:endParaRPr lang="de-DE" sz="2400"/>
          </a:p>
          <a:p>
            <a:pPr marL="342900" indent="-342900" algn="l">
              <a:buFont typeface="Arial" charset="0"/>
              <a:buChar char="•"/>
            </a:pPr>
            <a:r>
              <a:rPr lang="de-DE" sz="2400" smtClean="0"/>
              <a:t>data abundance online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sz="2400" smtClean="0"/>
              <a:t>social interaction online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sz="2400" smtClean="0"/>
              <a:t>services track social behavior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sz="2400" smtClean="0"/>
              <a:t>online data meant for display, not download</a:t>
            </a:r>
          </a:p>
          <a:p>
            <a:pPr marL="342900" indent="-342900" algn="l">
              <a:buFont typeface="Arial" charset="0"/>
              <a:buChar char="•"/>
            </a:pPr>
            <a:endParaRPr lang="de-DE" sz="2400"/>
          </a:p>
          <a:p>
            <a:pPr marL="342900" indent="-342900" algn="l">
              <a:buFont typeface="Arial" charset="0"/>
              <a:buChar char="•"/>
            </a:pPr>
            <a:endParaRPr lang="de-DE" sz="2400" smtClean="0"/>
          </a:p>
          <a:p>
            <a:pPr marL="342900" indent="-342900" algn="l">
              <a:buFont typeface="Arial" charset="0"/>
              <a:buChar char="•"/>
            </a:pPr>
            <a:endParaRPr lang="de-DE" sz="2400" smtClean="0"/>
          </a:p>
          <a:p>
            <a:pPr marL="342900" indent="-342900" algn="l">
              <a:buFont typeface="Arial" charset="0"/>
              <a:buChar char="•"/>
            </a:pPr>
            <a:endParaRPr lang="de-DE" sz="2400" smtClean="0"/>
          </a:p>
          <a:p>
            <a:pPr marL="342900" indent="-342900" algn="l">
              <a:buFont typeface="Arial" charset="0"/>
              <a:buChar char="•"/>
            </a:pPr>
            <a:endParaRPr lang="de-DE" sz="2400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4821382" y="1357746"/>
            <a:ext cx="4322618" cy="47936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 smtClean="0"/>
              <a:t>A pragmatists‘s view</a:t>
            </a:r>
          </a:p>
          <a:p>
            <a:pPr algn="l"/>
            <a:endParaRPr lang="de-DE" sz="2400"/>
          </a:p>
          <a:p>
            <a:pPr marL="342900" indent="-342900" algn="l">
              <a:buFont typeface="Arial" charset="0"/>
              <a:buChar char="•"/>
            </a:pPr>
            <a:r>
              <a:rPr lang="de-DE" sz="2400" smtClean="0"/>
              <a:t>financial resources 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sz="2400" smtClean="0"/>
              <a:t>time resources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sz="2400" smtClean="0"/>
              <a:t>reproducibility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sz="2400" smtClean="0"/>
              <a:t>updateability</a:t>
            </a:r>
          </a:p>
          <a:p>
            <a:pPr marL="342900" indent="-342900" algn="l">
              <a:buFont typeface="Arial" charset="0"/>
              <a:buChar char="•"/>
            </a:pPr>
            <a:endParaRPr lang="de-DE" sz="2400" smtClean="0"/>
          </a:p>
          <a:p>
            <a:pPr marL="342900" indent="-342900" algn="l">
              <a:buFont typeface="Arial" charset="0"/>
              <a:buChar char="•"/>
            </a:pPr>
            <a:endParaRPr lang="de-DE" sz="2400" smtClean="0"/>
          </a:p>
          <a:p>
            <a:pPr marL="342900" indent="-342900" algn="l">
              <a:buFont typeface="Arial" charset="0"/>
              <a:buChar char="•"/>
            </a:pPr>
            <a:endParaRPr lang="de-DE" sz="2400" smtClean="0"/>
          </a:p>
          <a:p>
            <a:pPr marL="342900" indent="-342900" algn="l">
              <a:buFont typeface="Arial" charset="0"/>
              <a:buChar char="•"/>
            </a:pPr>
            <a:endParaRPr lang="de-DE" sz="24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71055" y="4738255"/>
            <a:ext cx="7949614" cy="1260763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sz="2400" smtClean="0"/>
              <a:t>Web scraping is the business of </a:t>
            </a:r>
          </a:p>
          <a:p>
            <a:pPr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de-DE" sz="2400" smtClean="0"/>
              <a:t>getting (unstructured) data from the web and</a:t>
            </a:r>
          </a:p>
          <a:p>
            <a:pPr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de-DE" sz="2400" smtClean="0"/>
              <a:t>bringing it into shape (e.g., clean, make tabular format)</a:t>
            </a:r>
          </a:p>
        </p:txBody>
      </p:sp>
    </p:spTree>
    <p:extLst>
      <p:ext uri="{BB962C8B-B14F-4D97-AF65-F5344CB8AC3E}">
        <p14:creationId xmlns:p14="http://schemas.microsoft.com/office/powerpoint/2010/main" val="63851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22181"/>
          </a:xfrm>
        </p:spPr>
        <p:txBody>
          <a:bodyPr anchor="ctr">
            <a:normAutofit/>
          </a:bodyPr>
          <a:lstStyle/>
          <a:p>
            <a:pPr algn="l"/>
            <a:r>
              <a:rPr lang="de-DE" sz="4000" smtClean="0"/>
              <a:t> Why R?</a:t>
            </a:r>
            <a:endParaRPr lang="de-DE" sz="40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346362" y="1385455"/>
            <a:ext cx="4280345" cy="47936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de-DE" sz="2400"/>
          </a:p>
          <a:p>
            <a:pPr marL="342900" indent="-342900" algn="l">
              <a:buFont typeface="Arial" charset="0"/>
              <a:buChar char="•"/>
            </a:pPr>
            <a:r>
              <a:rPr lang="de-DE" sz="2400" smtClean="0"/>
              <a:t>free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sz="2400" smtClean="0"/>
              <a:t>open source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sz="2400" smtClean="0"/>
              <a:t>large community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sz="2400" smtClean="0"/>
              <a:t>powerful for statistical analysis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sz="2400" smtClean="0"/>
              <a:t>powerful for visualization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sz="2400" smtClean="0"/>
              <a:t>flexible in processing all kinds of data types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sz="2400" smtClean="0"/>
              <a:t>useful in every step of the workflow</a:t>
            </a:r>
          </a:p>
          <a:p>
            <a:pPr marL="342900" indent="-342900" algn="l">
              <a:buFont typeface="Arial" charset="0"/>
              <a:buChar char="•"/>
            </a:pPr>
            <a:endParaRPr lang="de-DE" sz="2400" smtClean="0"/>
          </a:p>
          <a:p>
            <a:pPr marL="342900" indent="-342900" algn="l">
              <a:buFont typeface="Arial" charset="0"/>
              <a:buChar char="•"/>
            </a:pPr>
            <a:endParaRPr lang="de-DE" sz="2400" smtClean="0"/>
          </a:p>
          <a:p>
            <a:pPr marL="342900" indent="-342900" algn="l">
              <a:buFont typeface="Arial" charset="0"/>
              <a:buChar char="•"/>
            </a:pPr>
            <a:endParaRPr lang="de-DE" sz="2400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115" y="822181"/>
            <a:ext cx="389918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22181"/>
          </a:xfrm>
        </p:spPr>
        <p:txBody>
          <a:bodyPr anchor="ctr">
            <a:normAutofit/>
          </a:bodyPr>
          <a:lstStyle/>
          <a:p>
            <a:pPr algn="l"/>
            <a:r>
              <a:rPr lang="de-DE" sz="4000" smtClean="0"/>
              <a:t> Why R?</a:t>
            </a:r>
            <a:endParaRPr lang="de-DE" sz="40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346362" y="1385455"/>
            <a:ext cx="4280345" cy="47936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de-DE" sz="2400"/>
          </a:p>
          <a:p>
            <a:pPr marL="342900" indent="-342900" algn="l">
              <a:buFont typeface="Arial" charset="0"/>
              <a:buChar char="•"/>
            </a:pPr>
            <a:r>
              <a:rPr lang="de-DE" sz="2400" smtClean="0"/>
              <a:t>free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sz="2400" smtClean="0"/>
              <a:t>open source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sz="2400" smtClean="0"/>
              <a:t>large community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sz="2400" smtClean="0"/>
              <a:t>powerful for statistical analysis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sz="2400" smtClean="0"/>
              <a:t>powerful for visualization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sz="2400" smtClean="0"/>
              <a:t>flexible in processing all kinds of data types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sz="2400" smtClean="0"/>
              <a:t>useful in every step of the workflow</a:t>
            </a:r>
          </a:p>
          <a:p>
            <a:pPr marL="342900" indent="-342900" algn="l">
              <a:buFont typeface="Arial" charset="0"/>
              <a:buChar char="•"/>
            </a:pPr>
            <a:endParaRPr lang="de-DE" sz="2400" smtClean="0"/>
          </a:p>
          <a:p>
            <a:pPr marL="342900" indent="-342900" algn="l">
              <a:buFont typeface="Arial" charset="0"/>
              <a:buChar char="•"/>
            </a:pPr>
            <a:endParaRPr lang="de-DE" sz="2400" smtClean="0"/>
          </a:p>
          <a:p>
            <a:pPr marL="342900" indent="-342900" algn="l">
              <a:buFont typeface="Arial" charset="0"/>
              <a:buChar char="•"/>
            </a:pPr>
            <a:endParaRPr lang="de-DE" sz="2400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115" y="822181"/>
            <a:ext cx="389918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9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0" y="1440872"/>
            <a:ext cx="9144000" cy="822181"/>
          </a:xfrm>
        </p:spPr>
        <p:txBody>
          <a:bodyPr anchor="ctr">
            <a:normAutofit/>
          </a:bodyPr>
          <a:lstStyle/>
          <a:p>
            <a:r>
              <a:rPr lang="de-DE" sz="4000"/>
              <a:t>Web s</a:t>
            </a:r>
            <a:r>
              <a:rPr lang="de-DE" sz="4000" smtClean="0"/>
              <a:t>craping with R at a glance</a:t>
            </a:r>
            <a:endParaRPr lang="de-DE" sz="4000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737" y="2587559"/>
            <a:ext cx="6410526" cy="320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7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0"/>
            <a:ext cx="9144000" cy="82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smtClean="0"/>
              <a:t>A beginner‘s toolbox (also helpful to experts)</a:t>
            </a:r>
            <a:endParaRPr lang="de-DE" sz="4000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690381" y="1862976"/>
            <a:ext cx="7763237" cy="2677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charset="0"/>
              <a:buChar char="•"/>
              <a:tabLst>
                <a:tab pos="1908175" algn="l"/>
              </a:tabLst>
            </a:pPr>
            <a:r>
              <a:rPr lang="en-US" sz="2400" dirty="0" err="1" smtClean="0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rvest</a:t>
            </a:r>
            <a:r>
              <a:rPr lang="en-US" sz="2400" dirty="0" smtClean="0"/>
              <a:t>: 	easy web scraping (“ha</a:t>
            </a:r>
            <a:r>
              <a:rPr lang="en-US" sz="2400" u="sng" dirty="0" smtClean="0"/>
              <a:t>rvest</a:t>
            </a:r>
            <a:r>
              <a:rPr lang="en-US" sz="2400" dirty="0" smtClean="0"/>
              <a:t>ing”) suite</a:t>
            </a:r>
          </a:p>
          <a:p>
            <a:pPr indent="1916113" algn="l"/>
            <a:r>
              <a:rPr lang="en-US" sz="2400" dirty="0" smtClean="0"/>
              <a:t>(by Hadley Wickham)</a:t>
            </a:r>
          </a:p>
          <a:p>
            <a:pPr marL="571500" indent="-571500" algn="l">
              <a:buFont typeface="Arial" charset="0"/>
              <a:buChar char="•"/>
            </a:pPr>
            <a:endParaRPr lang="en-US" sz="2400" dirty="0" smtClean="0"/>
          </a:p>
          <a:p>
            <a:pPr marL="571500" indent="-571500" algn="l">
              <a:buFont typeface="Arial" charset="0"/>
              <a:buChar char="•"/>
              <a:tabLst>
                <a:tab pos="1908175" algn="l"/>
              </a:tabLst>
            </a:pPr>
            <a:r>
              <a:rPr lang="en-US" sz="2400" dirty="0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xml2</a:t>
            </a:r>
            <a:r>
              <a:rPr lang="en-US" sz="2400" dirty="0"/>
              <a:t>: 	engine to parse XML-style files </a:t>
            </a:r>
          </a:p>
          <a:p>
            <a:pPr indent="1916113" algn="l"/>
            <a:r>
              <a:rPr lang="en-US" sz="2400" dirty="0"/>
              <a:t>(by Hadley Wickham and James Hester)</a:t>
            </a:r>
          </a:p>
          <a:p>
            <a:pPr marL="571500" indent="-571500" algn="l">
              <a:buFont typeface="Arial" charset="0"/>
              <a:buChar char="•"/>
            </a:pPr>
            <a:endParaRPr lang="en-US" sz="2400" dirty="0"/>
          </a:p>
          <a:p>
            <a:pPr marL="571500" indent="-571500" algn="l">
              <a:buFont typeface="Arial" charset="0"/>
              <a:buChar char="•"/>
            </a:pPr>
            <a:r>
              <a:rPr lang="en-US" sz="2400" dirty="0" err="1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stringr</a:t>
            </a:r>
            <a:r>
              <a:rPr lang="en-US" sz="2400" dirty="0"/>
              <a:t>: tools for string processing</a:t>
            </a:r>
          </a:p>
          <a:p>
            <a:pPr indent="1916113" algn="l"/>
            <a:r>
              <a:rPr lang="en-US" sz="2400" dirty="0"/>
              <a:t>(by Hadley Wickham)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2388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0"/>
            <a:ext cx="9144000" cy="82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smtClean="0"/>
              <a:t>Scraping HTML tables</a:t>
            </a:r>
            <a:endParaRPr lang="de-DE" sz="40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60" y="822181"/>
            <a:ext cx="7080679" cy="591963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443656" y="4540469"/>
            <a:ext cx="2475185" cy="1513488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02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0"/>
            <a:ext cx="9144000" cy="82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smtClean="0"/>
              <a:t>Scraping HTML tables</a:t>
            </a:r>
            <a:endParaRPr lang="de-DE" sz="4000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53" y="1678312"/>
            <a:ext cx="7652093" cy="517968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644056" y="2459421"/>
            <a:ext cx="2490952" cy="1808735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de-DE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614855" y="583323"/>
            <a:ext cx="8529145" cy="2270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charset="0"/>
              <a:buChar char="•"/>
            </a:pPr>
            <a:endParaRPr lang="de-DE" sz="2400" smtClean="0"/>
          </a:p>
          <a:p>
            <a:pPr marL="571500" indent="-571500" algn="l">
              <a:buFont typeface="Arial" charset="0"/>
              <a:buChar char="•"/>
            </a:pPr>
            <a:r>
              <a:rPr lang="en-US" sz="2400" dirty="0" smtClean="0"/>
              <a:t>the </a:t>
            </a:r>
            <a:r>
              <a:rPr lang="en-US" sz="2400" dirty="0" smtClean="0">
                <a:solidFill>
                  <a:schemeClr val="accent1"/>
                </a:solidFill>
              </a:rPr>
              <a:t>web developer tools </a:t>
            </a:r>
            <a:r>
              <a:rPr lang="en-US" sz="2400" dirty="0" smtClean="0"/>
              <a:t>and </a:t>
            </a:r>
            <a:r>
              <a:rPr lang="en-US" sz="2400" dirty="0" smtClean="0">
                <a:solidFill>
                  <a:schemeClr val="accent1"/>
                </a:solidFill>
              </a:rPr>
              <a:t>source code inspector </a:t>
            </a:r>
            <a:r>
              <a:rPr lang="en-US" sz="2400" dirty="0" smtClean="0"/>
              <a:t>are your friends (remember: right-click, “inspect element...”)</a:t>
            </a:r>
            <a:endParaRPr lang="en-US" sz="2400" dirty="0"/>
          </a:p>
          <a:p>
            <a:pPr marL="571500" indent="-571500" algn="l">
              <a:buFont typeface="Arial" charset="0"/>
              <a:buChar char="•"/>
            </a:pPr>
            <a:endParaRPr lang="de-DE" sz="2400" dirty="0" smtClean="0"/>
          </a:p>
        </p:txBody>
      </p:sp>
    </p:spTree>
    <p:extLst>
      <p:ext uri="{BB962C8B-B14F-4D97-AF65-F5344CB8AC3E}">
        <p14:creationId xmlns:p14="http://schemas.microsoft.com/office/powerpoint/2010/main" val="12241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22181"/>
          </a:xfrm>
        </p:spPr>
        <p:txBody>
          <a:bodyPr anchor="ctr">
            <a:normAutofit/>
          </a:bodyPr>
          <a:lstStyle/>
          <a:p>
            <a:pPr algn="l"/>
            <a:r>
              <a:rPr lang="de-DE" sz="4000" smtClean="0"/>
              <a:t>Overview</a:t>
            </a:r>
            <a:endParaRPr lang="de-DE" sz="4000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139487" y="1793173"/>
            <a:ext cx="6865026" cy="40097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l">
              <a:lnSpc>
                <a:spcPct val="170000"/>
              </a:lnSpc>
              <a:buFont typeface="+mj-lt"/>
              <a:buAutoNum type="arabicPeriod"/>
            </a:pPr>
            <a:r>
              <a:rPr lang="de-DE" sz="2400" smtClean="0"/>
              <a:t>Introductory example</a:t>
            </a:r>
          </a:p>
          <a:p>
            <a:pPr marL="742950" indent="-742950" algn="l">
              <a:lnSpc>
                <a:spcPct val="170000"/>
              </a:lnSpc>
              <a:buFont typeface="+mj-lt"/>
              <a:buAutoNum type="arabicPeriod"/>
            </a:pPr>
            <a:r>
              <a:rPr lang="de-DE" sz="2400" dirty="0"/>
              <a:t>Why web scraping?</a:t>
            </a:r>
          </a:p>
          <a:p>
            <a:pPr marL="742950" indent="-742950" algn="l">
              <a:lnSpc>
                <a:spcPct val="170000"/>
              </a:lnSpc>
              <a:buFont typeface="+mj-lt"/>
              <a:buAutoNum type="arabicPeriod"/>
            </a:pPr>
            <a:r>
              <a:rPr lang="de-DE" sz="2400" dirty="0"/>
              <a:t>Web scraping with R</a:t>
            </a:r>
          </a:p>
          <a:p>
            <a:pPr marL="742950" indent="-742950" algn="l">
              <a:lnSpc>
                <a:spcPct val="170000"/>
              </a:lnSpc>
              <a:buFont typeface="+mj-lt"/>
              <a:buAutoNum type="arabicPeriod"/>
            </a:pPr>
            <a:r>
              <a:rPr lang="de-DE" sz="2400" dirty="0"/>
              <a:t>Tapping APIs with R</a:t>
            </a:r>
          </a:p>
          <a:p>
            <a:pPr marL="742950" indent="-742950" algn="l">
              <a:lnSpc>
                <a:spcPct val="170000"/>
              </a:lnSpc>
              <a:buFont typeface="+mj-lt"/>
              <a:buAutoNum type="arabicPeriod"/>
            </a:pPr>
            <a:r>
              <a:rPr lang="de-DE" sz="2400" dirty="0"/>
              <a:t>Outlook and helpful resources</a:t>
            </a:r>
          </a:p>
          <a:p>
            <a:pPr marL="742950" indent="-742950" algn="l">
              <a:lnSpc>
                <a:spcPct val="170000"/>
              </a:lnSpc>
              <a:buFont typeface="+mj-lt"/>
              <a:buAutoNum type="arabicPeriod"/>
            </a:pPr>
            <a:endParaRPr lang="de-DE" sz="2400" dirty="0"/>
          </a:p>
          <a:p>
            <a:pPr marL="742950" indent="-742950" algn="l">
              <a:lnSpc>
                <a:spcPct val="170000"/>
              </a:lnSpc>
              <a:buFont typeface="+mj-lt"/>
              <a:buAutoNum type="arabicPeriod"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74251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0"/>
            <a:ext cx="9144000" cy="82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smtClean="0"/>
              <a:t>Scraping HTML tables</a:t>
            </a:r>
            <a:endParaRPr lang="de-DE" sz="4000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614855" y="583323"/>
            <a:ext cx="8529145" cy="2270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charset="0"/>
              <a:buChar char="•"/>
            </a:pPr>
            <a:endParaRPr lang="de-DE" sz="2400" smtClean="0"/>
          </a:p>
          <a:p>
            <a:pPr marL="571500" indent="-571500" algn="l">
              <a:buFont typeface="Arial" charset="0"/>
              <a:buChar char="•"/>
            </a:pPr>
            <a:r>
              <a:rPr lang="en-US" sz="2400" dirty="0"/>
              <a:t>the </a:t>
            </a:r>
            <a:r>
              <a:rPr lang="en-US" sz="2400" dirty="0">
                <a:solidFill>
                  <a:schemeClr val="accent1"/>
                </a:solidFill>
              </a:rPr>
              <a:t>web developer tools </a:t>
            </a:r>
            <a:r>
              <a:rPr lang="en-US" sz="2400" dirty="0"/>
              <a:t>and </a:t>
            </a:r>
            <a:r>
              <a:rPr lang="en-US" sz="2400" dirty="0">
                <a:solidFill>
                  <a:schemeClr val="accent1"/>
                </a:solidFill>
              </a:rPr>
              <a:t>source code inspector </a:t>
            </a:r>
            <a:r>
              <a:rPr lang="en-US" sz="2400" dirty="0"/>
              <a:t>are your friends (remember: right-click, “inspect element...”)</a:t>
            </a:r>
          </a:p>
          <a:p>
            <a:pPr marL="571500" indent="-571500" algn="l">
              <a:buFont typeface="Arial" charset="0"/>
              <a:buChar char="•"/>
            </a:pPr>
            <a:endParaRPr lang="de-DE" sz="2400"/>
          </a:p>
          <a:p>
            <a:pPr marL="571500" indent="-571500" algn="l">
              <a:buFont typeface="Arial" charset="0"/>
              <a:buChar char="•"/>
            </a:pPr>
            <a:r>
              <a:rPr lang="de-DE" sz="2400" smtClean="0"/>
              <a:t>HTML tables use to share a common format</a:t>
            </a:r>
          </a:p>
          <a:p>
            <a:pPr marL="571500" indent="-571500" algn="l">
              <a:buFont typeface="Arial" charset="0"/>
              <a:buChar char="•"/>
            </a:pPr>
            <a:endParaRPr lang="de-DE" sz="2400"/>
          </a:p>
          <a:p>
            <a:pPr marL="571500" indent="-571500" algn="l">
              <a:buFont typeface="Arial" charset="0"/>
              <a:buChar char="•"/>
            </a:pPr>
            <a:endParaRPr lang="de-DE" sz="2400" smtClean="0"/>
          </a:p>
        </p:txBody>
      </p:sp>
      <p:sp>
        <p:nvSpPr>
          <p:cNvPr id="8" name="Textfeld 7"/>
          <p:cNvSpPr txBox="1"/>
          <p:nvPr/>
        </p:nvSpPr>
        <p:spPr>
          <a:xfrm>
            <a:off x="2600696" y="2459661"/>
            <a:ext cx="378822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1600">
                <a:latin typeface="Consolas" charset="0"/>
                <a:ea typeface="Consolas" charset="0"/>
                <a:cs typeface="Consolas" charset="0"/>
              </a:rPr>
              <a:t>&lt;table class="wikitable"&gt;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mr-IN" sz="1600">
                <a:latin typeface="Consolas" charset="0"/>
                <a:ea typeface="Consolas" charset="0"/>
                <a:cs typeface="Consolas" charset="0"/>
              </a:rPr>
              <a:t>&lt;tr&gt;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mr-IN" sz="1600">
                <a:latin typeface="Consolas" charset="0"/>
                <a:ea typeface="Consolas" charset="0"/>
                <a:cs typeface="Consolas" charset="0"/>
              </a:rPr>
              <a:t>	&lt;td&gt;&lt;/td&gt;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mr-IN" sz="1600">
                <a:latin typeface="Consolas" charset="0"/>
                <a:ea typeface="Consolas" charset="0"/>
                <a:cs typeface="Consolas" charset="0"/>
              </a:rPr>
              <a:t>	&lt;td&gt;Russia USSR&lt;/td&gt;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mr-IN" sz="1600">
                <a:latin typeface="Consolas" charset="0"/>
                <a:ea typeface="Consolas" charset="0"/>
                <a:cs typeface="Consolas" charset="0"/>
              </a:rPr>
              <a:t>	&lt;td&gt;United States&lt;/td&gt;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mr-IN" sz="1600">
                <a:latin typeface="Consolas" charset="0"/>
                <a:ea typeface="Consolas" charset="0"/>
                <a:cs typeface="Consolas" charset="0"/>
              </a:rPr>
              <a:t>	&lt;td&gt;China&lt;/td&gt;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mr-IN" sz="1600">
                <a:latin typeface="Consolas" charset="0"/>
                <a:ea typeface="Consolas" charset="0"/>
                <a:cs typeface="Consolas" charset="0"/>
              </a:rPr>
              <a:t>	&lt;td&gt;Total&lt;/td&gt;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mr-IN" sz="1600">
                <a:latin typeface="Consolas" charset="0"/>
                <a:ea typeface="Consolas" charset="0"/>
                <a:cs typeface="Consolas" charset="0"/>
              </a:rPr>
              <a:t>&lt;/tr&gt;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mr-IN" sz="1600">
                <a:latin typeface="Consolas" charset="0"/>
                <a:ea typeface="Consolas" charset="0"/>
                <a:cs typeface="Consolas" charset="0"/>
              </a:rPr>
              <a:t>&lt;tr&gt;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mr-IN" sz="1600">
                <a:latin typeface="Consolas" charset="0"/>
                <a:ea typeface="Consolas" charset="0"/>
                <a:cs typeface="Consolas" charset="0"/>
              </a:rPr>
              <a:t>	&lt;td&gt;1961–1970&lt;/td&gt;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mr-IN" sz="1600">
                <a:latin typeface="Consolas" charset="0"/>
                <a:ea typeface="Consolas" charset="0"/>
                <a:cs typeface="Consolas" charset="0"/>
              </a:rPr>
              <a:t>	&lt;td&gt;16&lt;/td&gt;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mr-IN" sz="1600">
                <a:latin typeface="Consolas" charset="0"/>
                <a:ea typeface="Consolas" charset="0"/>
                <a:cs typeface="Consolas" charset="0"/>
              </a:rPr>
              <a:t>	&lt;td&gt;25&lt;/td&gt;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mr-IN" sz="1600">
                <a:latin typeface="Consolas" charset="0"/>
                <a:ea typeface="Consolas" charset="0"/>
                <a:cs typeface="Consolas" charset="0"/>
              </a:rPr>
              <a:t>	&lt;td&gt;&lt;/td&gt;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mr-IN" sz="1600">
                <a:latin typeface="Consolas" charset="0"/>
                <a:ea typeface="Consolas" charset="0"/>
                <a:cs typeface="Consolas" charset="0"/>
              </a:rPr>
              <a:t>	&lt;td&gt;41&lt;/td&gt;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mr-IN" sz="1600">
                <a:latin typeface="Consolas" charset="0"/>
                <a:ea typeface="Consolas" charset="0"/>
                <a:cs typeface="Consolas" charset="0"/>
              </a:rPr>
              <a:t>&lt;/tr&gt;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de-DE" sz="1600">
                <a:latin typeface="Consolas" charset="0"/>
                <a:ea typeface="Consolas" charset="0"/>
                <a:cs typeface="Consolas" charset="0"/>
              </a:rPr>
              <a:t>...</a:t>
            </a:r>
          </a:p>
          <a:p>
            <a:r>
              <a:rPr lang="de-DE" sz="1600">
                <a:latin typeface="Consolas" charset="0"/>
                <a:ea typeface="Consolas" charset="0"/>
                <a:cs typeface="Consolas" charset="0"/>
              </a:rPr>
              <a:t>&lt;/</a:t>
            </a:r>
            <a:r>
              <a:rPr lang="mr-IN" sz="1600">
                <a:latin typeface="Consolas" charset="0"/>
                <a:ea typeface="Consolas" charset="0"/>
                <a:cs typeface="Consolas" charset="0"/>
              </a:rPr>
              <a:t>table&gt;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22181"/>
          </a:xfrm>
        </p:spPr>
        <p:txBody>
          <a:bodyPr anchor="ctr">
            <a:normAutofit/>
          </a:bodyPr>
          <a:lstStyle/>
          <a:p>
            <a:pPr algn="l"/>
            <a:r>
              <a:rPr lang="de-DE" sz="4000" smtClean="0"/>
              <a:t>Let‘s grab these data!</a:t>
            </a:r>
            <a:endParaRPr lang="de-DE" sz="4000" dirty="0"/>
          </a:p>
        </p:txBody>
      </p:sp>
      <p:sp>
        <p:nvSpPr>
          <p:cNvPr id="2" name="Textfeld 1"/>
          <p:cNvSpPr txBox="1"/>
          <p:nvPr/>
        </p:nvSpPr>
        <p:spPr>
          <a:xfrm>
            <a:off x="0" y="1010035"/>
            <a:ext cx="9144000" cy="255454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>
                <a:latin typeface="Consolas" charset="0"/>
                <a:ea typeface="Consolas" charset="0"/>
                <a:cs typeface="Consolas" charset="0"/>
              </a:rPr>
              <a:t># load package</a:t>
            </a:r>
          </a:p>
          <a:p>
            <a:r>
              <a:rPr lang="de-DE" sz="1600">
                <a:latin typeface="Consolas" charset="0"/>
                <a:ea typeface="Consolas" charset="0"/>
                <a:cs typeface="Consolas" charset="0"/>
              </a:rPr>
              <a:t>library(rvest)</a:t>
            </a:r>
          </a:p>
          <a:p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r>
              <a:rPr lang="de-DE" sz="1600">
                <a:latin typeface="Consolas" charset="0"/>
                <a:ea typeface="Consolas" charset="0"/>
                <a:cs typeface="Consolas" charset="0"/>
              </a:rPr>
              <a:t># import webpage</a:t>
            </a:r>
          </a:p>
          <a:p>
            <a:r>
              <a:rPr lang="de-DE" sz="1600">
                <a:latin typeface="Consolas" charset="0"/>
                <a:ea typeface="Consolas" charset="0"/>
                <a:cs typeface="Consolas" charset="0"/>
              </a:rPr>
              <a:t>url_p &lt;- read_html("https://en.wikipedia.org/wiki/List_of_human_spaceflights")</a:t>
            </a:r>
          </a:p>
          <a:p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r>
              <a:rPr lang="de-DE" sz="1600">
                <a:latin typeface="Consolas" charset="0"/>
                <a:ea typeface="Consolas" charset="0"/>
                <a:cs typeface="Consolas" charset="0"/>
              </a:rPr>
              <a:t># extract HTML tables</a:t>
            </a:r>
          </a:p>
          <a:p>
            <a:r>
              <a:rPr lang="de-DE" sz="1600">
                <a:latin typeface="Consolas" charset="0"/>
                <a:ea typeface="Consolas" charset="0"/>
                <a:cs typeface="Consolas" charset="0"/>
              </a:rPr>
              <a:t>tables &lt;- html_table(url_p, header = TRUE, fill = TRUE)</a:t>
            </a:r>
          </a:p>
          <a:p>
            <a:r>
              <a:rPr lang="de-DE" sz="1600">
                <a:latin typeface="Consolas" charset="0"/>
                <a:ea typeface="Consolas" charset="0"/>
                <a:cs typeface="Consolas" charset="0"/>
              </a:rPr>
              <a:t>spaceflights &lt;- tables[[1]]</a:t>
            </a:r>
          </a:p>
          <a:p>
            <a:r>
              <a:rPr lang="de-DE" sz="1600">
                <a:latin typeface="Consolas" charset="0"/>
                <a:ea typeface="Consolas" charset="0"/>
                <a:cs typeface="Consolas" charset="0"/>
              </a:rPr>
              <a:t>spaceflights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0" y="3752434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>
                <a:latin typeface="Consolas" charset="0"/>
                <a:ea typeface="Consolas" charset="0"/>
                <a:cs typeface="Consolas" charset="0"/>
              </a:rPr>
              <a:t>            </a:t>
            </a:r>
            <a:r>
              <a:rPr lang="mr-IN" sz="1600">
                <a:latin typeface="Consolas" charset="0"/>
                <a:ea typeface="Consolas" charset="0"/>
                <a:cs typeface="Consolas" charset="0"/>
              </a:rPr>
              <a:t>Russia USSR United States China Total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r>
              <a:rPr lang="mr-IN" sz="1600">
                <a:latin typeface="Consolas" charset="0"/>
                <a:ea typeface="Consolas" charset="0"/>
                <a:cs typeface="Consolas" charset="0"/>
              </a:rPr>
              <a:t>1 1961–1970          16            25    NA    41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r>
              <a:rPr lang="mr-IN" sz="1600">
                <a:latin typeface="Consolas" charset="0"/>
                <a:ea typeface="Consolas" charset="0"/>
                <a:cs typeface="Consolas" charset="0"/>
              </a:rPr>
              <a:t>2</a:t>
            </a:r>
            <a:r>
              <a:rPr lang="de-DE" sz="160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mr-IN" sz="1600">
                <a:latin typeface="Consolas" charset="0"/>
                <a:ea typeface="Consolas" charset="0"/>
                <a:cs typeface="Consolas" charset="0"/>
              </a:rPr>
              <a:t>1971–1980          30             8    NA    38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r>
              <a:rPr lang="mr-IN" sz="1600">
                <a:latin typeface="Consolas" charset="0"/>
                <a:ea typeface="Consolas" charset="0"/>
                <a:cs typeface="Consolas" charset="0"/>
              </a:rPr>
              <a:t>3 1981–1990         *25           *38    NA   *63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r>
              <a:rPr lang="mr-IN" sz="1600">
                <a:latin typeface="Consolas" charset="0"/>
                <a:ea typeface="Consolas" charset="0"/>
                <a:cs typeface="Consolas" charset="0"/>
              </a:rPr>
              <a:t>4 1991–2000          20            63    NA    83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r>
              <a:rPr lang="mr-IN" sz="1600">
                <a:latin typeface="Consolas" charset="0"/>
                <a:ea typeface="Consolas" charset="0"/>
                <a:cs typeface="Consolas" charset="0"/>
              </a:rPr>
              <a:t>5 2001–2010          24            34     3    61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r>
              <a:rPr lang="mr-IN" sz="1600">
                <a:latin typeface="Consolas" charset="0"/>
                <a:ea typeface="Consolas" charset="0"/>
                <a:cs typeface="Consolas" charset="0"/>
              </a:rPr>
              <a:t>6 2011–2020          24             3     3    30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r>
              <a:rPr lang="mr-IN" sz="1600">
                <a:latin typeface="Consolas" charset="0"/>
                <a:ea typeface="Consolas" charset="0"/>
                <a:cs typeface="Consolas" charset="0"/>
              </a:rPr>
              <a:t>7     Total        *139          *171     6  *316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62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0"/>
            <a:ext cx="9144000" cy="82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smtClean="0"/>
              <a:t>What if data do not come in nice HTML tables?</a:t>
            </a:r>
            <a:endParaRPr lang="de-DE" sz="4000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78" y="1103436"/>
            <a:ext cx="8539843" cy="549330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227699" y="3443591"/>
            <a:ext cx="1175033" cy="844020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994890" y="5201054"/>
            <a:ext cx="1820301" cy="432000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277649" y="3443591"/>
            <a:ext cx="1249612" cy="291830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5277649" y="5055139"/>
            <a:ext cx="1249612" cy="291830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6636279" y="3427856"/>
            <a:ext cx="1087483" cy="229744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5277649" y="4377924"/>
            <a:ext cx="1171789" cy="184348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5277649" y="5598057"/>
            <a:ext cx="1171789" cy="364998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6636280" y="4579674"/>
            <a:ext cx="1301490" cy="621380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776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0"/>
            <a:ext cx="9144000" cy="82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smtClean="0"/>
              <a:t>Easy solution: SelectorGadget</a:t>
            </a:r>
            <a:endParaRPr lang="de-DE" sz="4000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07427" y="1103584"/>
            <a:ext cx="8529145" cy="52659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charset="0"/>
              <a:buChar char="•"/>
            </a:pPr>
            <a:r>
              <a:rPr lang="en-US" sz="2400" dirty="0"/>
              <a:t>available at </a:t>
            </a:r>
            <a:r>
              <a:rPr lang="en-US" sz="2400" dirty="0">
                <a:hlinkClick r:id="rId2"/>
              </a:rPr>
              <a:t>http://selectorgadget.com/</a:t>
            </a:r>
            <a:r>
              <a:rPr lang="en-US" sz="2400" dirty="0"/>
              <a:t>, works as browser plugin</a:t>
            </a:r>
          </a:p>
          <a:p>
            <a:pPr marL="571500" indent="-571500" algn="l">
              <a:buFont typeface="Arial" charset="0"/>
              <a:buChar char="•"/>
            </a:pPr>
            <a:endParaRPr lang="en-US" sz="2400" dirty="0" smtClean="0"/>
          </a:p>
          <a:p>
            <a:pPr marL="571500" indent="-571500" algn="l">
              <a:buFont typeface="Arial" charset="0"/>
              <a:buChar char="•"/>
            </a:pPr>
            <a:r>
              <a:rPr lang="en-US" sz="2400" dirty="0" smtClean="0"/>
              <a:t>helps you construct CSS selectors (or XPath expressions)</a:t>
            </a:r>
          </a:p>
          <a:p>
            <a:pPr marL="571500" indent="-571500" algn="l">
              <a:buFont typeface="Arial" charset="0"/>
              <a:buChar char="•"/>
            </a:pPr>
            <a:endParaRPr lang="en-US" sz="2400" dirty="0"/>
          </a:p>
          <a:p>
            <a:pPr marL="571500" indent="-571500" algn="l">
              <a:buFont typeface="Arial" charset="0"/>
              <a:buChar char="•"/>
            </a:pPr>
            <a:r>
              <a:rPr lang="en-US" sz="2400" dirty="0"/>
              <a:t>w</a:t>
            </a:r>
            <a:r>
              <a:rPr lang="en-US" sz="2400" dirty="0" smtClean="0"/>
              <a:t>ith </a:t>
            </a:r>
            <a:r>
              <a:rPr lang="en-US" sz="2400" dirty="0" err="1" smtClean="0"/>
              <a:t>SelectorGadget</a:t>
            </a:r>
            <a:r>
              <a:rPr lang="en-US" sz="2400" dirty="0" smtClean="0"/>
              <a:t>, you can</a:t>
            </a:r>
          </a:p>
          <a:p>
            <a:pPr marL="1073150" indent="-487363" algn="l">
              <a:buFont typeface="Arial" charset="0"/>
              <a:buChar char="•"/>
            </a:pPr>
            <a:endParaRPr lang="en-US" sz="2400" dirty="0"/>
          </a:p>
          <a:p>
            <a:pPr marL="1073150" indent="-487363" algn="l">
              <a:buFont typeface="Courier New" charset="0"/>
              <a:buChar char="o"/>
            </a:pPr>
            <a:r>
              <a:rPr lang="en-US" sz="2400" dirty="0" smtClean="0"/>
              <a:t>click on elements you want to scrape</a:t>
            </a:r>
          </a:p>
          <a:p>
            <a:pPr marL="1073150" indent="-487363" algn="l">
              <a:buFont typeface="Courier New" charset="0"/>
              <a:buChar char="o"/>
            </a:pPr>
            <a:endParaRPr lang="en-US" sz="2400" dirty="0"/>
          </a:p>
          <a:p>
            <a:pPr marL="1073150" indent="-487363" algn="l">
              <a:buFont typeface="Courier New" charset="0"/>
              <a:buChar char="o"/>
            </a:pPr>
            <a:r>
              <a:rPr lang="en-US" sz="2400" dirty="0" smtClean="0"/>
              <a:t>un-click elements you do not want to scrape</a:t>
            </a:r>
          </a:p>
          <a:p>
            <a:pPr marL="1073150" indent="-487363" algn="l">
              <a:buFont typeface="Courier New" charset="0"/>
              <a:buChar char="o"/>
            </a:pPr>
            <a:endParaRPr lang="en-US" sz="2400" dirty="0"/>
          </a:p>
          <a:p>
            <a:pPr marL="1073150" indent="-487363" algn="l">
              <a:buFont typeface="Courier New" charset="0"/>
              <a:buChar char="o"/>
            </a:pPr>
            <a:r>
              <a:rPr lang="en-US" sz="2400" dirty="0"/>
              <a:t>“</a:t>
            </a:r>
            <a:r>
              <a:rPr lang="en-US" sz="2400" dirty="0" smtClean="0"/>
              <a:t>point-and-click” the information you are interested in</a:t>
            </a:r>
          </a:p>
          <a:p>
            <a:pPr marL="1073150" indent="-487363" algn="l">
              <a:buFont typeface="Courier New" charset="0"/>
              <a:buChar char="o"/>
            </a:pPr>
            <a:endParaRPr lang="en-US" sz="2400" dirty="0"/>
          </a:p>
          <a:p>
            <a:pPr marL="571500" indent="-571500" algn="l">
              <a:buFont typeface="Arial" charset="0"/>
              <a:buChar char="•"/>
            </a:pPr>
            <a:r>
              <a:rPr lang="en-US" sz="2400" dirty="0"/>
              <a:t>caveat: solves 80% of your standard scraping tasks </a:t>
            </a:r>
            <a:r>
              <a:rPr lang="mr-IN" sz="2400" dirty="0"/>
              <a:t>–</a:t>
            </a:r>
            <a:r>
              <a:rPr lang="en-US" sz="2400" dirty="0"/>
              <a:t> for the rest, learn how to build CSS selectors / XPath expressions</a:t>
            </a:r>
          </a:p>
          <a:p>
            <a:pPr marL="571500" indent="-571500" algn="l">
              <a:buFont typeface="Arial" charset="0"/>
              <a:buChar char="•"/>
            </a:pPr>
            <a:endParaRPr lang="en-US" sz="2400" dirty="0" smtClean="0"/>
          </a:p>
          <a:p>
            <a:pPr marL="571500" indent="-571500" algn="l">
              <a:buFont typeface="Arial" charset="0"/>
              <a:buChar char="•"/>
            </a:pPr>
            <a:endParaRPr lang="en-US" sz="2400" dirty="0"/>
          </a:p>
          <a:p>
            <a:pPr marL="571500" indent="-571500" algn="l">
              <a:buFont typeface="Arial" charset="0"/>
              <a:buChar char="•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64020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0"/>
            <a:ext cx="9144000" cy="82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smtClean="0"/>
              <a:t>SelectorGadget</a:t>
            </a:r>
            <a:endParaRPr lang="de-DE" sz="40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78" y="1165142"/>
            <a:ext cx="8539843" cy="5493307"/>
          </a:xfrm>
          <a:prstGeom prst="rect">
            <a:avLst/>
          </a:prstGeom>
        </p:spPr>
      </p:pic>
      <p:cxnSp>
        <p:nvCxnSpPr>
          <p:cNvPr id="5" name="Gerade Verbindung mit Pfeil 4"/>
          <p:cNvCxnSpPr/>
          <p:nvPr/>
        </p:nvCxnSpPr>
        <p:spPr>
          <a:xfrm>
            <a:off x="2130357" y="2665379"/>
            <a:ext cx="130297" cy="6718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46308" y="2019048"/>
            <a:ext cx="2145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  <a:latin typeface="+mj-lt"/>
              </a:rPr>
              <a:t>select elements via point-and-click</a:t>
            </a:r>
            <a:endParaRPr lang="de-DE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638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0"/>
            <a:ext cx="9144000" cy="82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smtClean="0"/>
              <a:t>SelectorGadget</a:t>
            </a:r>
            <a:endParaRPr lang="de-DE" sz="4000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78" y="1165140"/>
            <a:ext cx="8539843" cy="5493307"/>
          </a:xfrm>
          <a:prstGeom prst="rect">
            <a:avLst/>
          </a:prstGeom>
        </p:spPr>
      </p:pic>
      <p:cxnSp>
        <p:nvCxnSpPr>
          <p:cNvPr id="5" name="Gerade Verbindung mit Pfeil 4"/>
          <p:cNvCxnSpPr/>
          <p:nvPr/>
        </p:nvCxnSpPr>
        <p:spPr>
          <a:xfrm flipH="1">
            <a:off x="2013626" y="2665379"/>
            <a:ext cx="116731" cy="7101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1057544" y="2296047"/>
            <a:ext cx="2145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solidFill>
                  <a:srgbClr val="FF0000"/>
                </a:solidFill>
                <a:latin typeface="+mj-lt"/>
              </a:rPr>
              <a:t>magic!</a:t>
            </a:r>
            <a:endParaRPr lang="de-DE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2380033" y="2665378"/>
            <a:ext cx="1229246" cy="24708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>
            <a:off x="2588547" y="2560873"/>
            <a:ext cx="2616321" cy="16047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 flipH="1" flipV="1">
            <a:off x="3194564" y="5973979"/>
            <a:ext cx="477403" cy="4131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2599154" y="6387160"/>
            <a:ext cx="2145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solidFill>
                  <a:srgbClr val="FF0000"/>
                </a:solidFill>
                <a:latin typeface="+mj-lt"/>
              </a:rPr>
              <a:t>CSS selector</a:t>
            </a:r>
            <a:endParaRPr lang="de-DE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744780" y="6387160"/>
            <a:ext cx="2145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solidFill>
                  <a:srgbClr val="FF0000"/>
                </a:solidFill>
                <a:latin typeface="+mj-lt"/>
              </a:rPr>
              <a:t># elements detected</a:t>
            </a:r>
            <a:endParaRPr lang="de-DE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2" name="Gerade Verbindung mit Pfeil 11"/>
          <p:cNvCxnSpPr/>
          <p:nvPr/>
        </p:nvCxnSpPr>
        <p:spPr>
          <a:xfrm flipV="1">
            <a:off x="5817593" y="5946157"/>
            <a:ext cx="452" cy="4410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75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22181"/>
          </a:xfrm>
        </p:spPr>
        <p:txBody>
          <a:bodyPr anchor="ctr">
            <a:normAutofit/>
          </a:bodyPr>
          <a:lstStyle/>
          <a:p>
            <a:pPr algn="l"/>
            <a:r>
              <a:rPr lang="de-DE" sz="4000" smtClean="0"/>
              <a:t>Let‘s grab these data!</a:t>
            </a:r>
            <a:endParaRPr lang="de-DE" sz="4000" dirty="0"/>
          </a:p>
        </p:txBody>
      </p:sp>
      <p:sp>
        <p:nvSpPr>
          <p:cNvPr id="2" name="Textfeld 1"/>
          <p:cNvSpPr txBox="1"/>
          <p:nvPr/>
        </p:nvSpPr>
        <p:spPr>
          <a:xfrm>
            <a:off x="0" y="1010035"/>
            <a:ext cx="9144000" cy="304698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# load package</a:t>
            </a:r>
          </a:p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library(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rvest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# import webpage</a:t>
            </a:r>
          </a:p>
          <a:p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url_p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&lt;-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read_html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("https://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www.nytimes.com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")</a:t>
            </a:r>
          </a:p>
          <a:p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# look for nodes (parts of the HTML document that we want to extract)</a:t>
            </a:r>
          </a:p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headlines &lt;-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html_nodes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url_p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css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= </a:t>
            </a:r>
            <a:r>
              <a:rPr lang="en-US" sz="1600" dirty="0">
                <a:solidFill>
                  <a:srgbClr val="2F5597"/>
                </a:solidFill>
                <a:latin typeface="Consolas" charset="0"/>
                <a:ea typeface="Consolas" charset="0"/>
                <a:cs typeface="Consolas" charset="0"/>
              </a:rPr>
              <a:t>".story-heading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")</a:t>
            </a:r>
          </a:p>
          <a:p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# extract the headline text</a:t>
            </a:r>
          </a:p>
          <a:p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headlines_raw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&lt;-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html_text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(headlines)</a:t>
            </a:r>
          </a:p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head(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headlines_raw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0" y="4244877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1600">
                <a:latin typeface="Consolas" charset="0"/>
                <a:ea typeface="Consolas" charset="0"/>
                <a:cs typeface="Consolas" charset="0"/>
              </a:rPr>
              <a:t>[1] "Fresh Worries on Russia for Trump’s Weary Defenders"                                                       [2] "F.B.I. Confirms Inquiry on Trump Team’s Russia Ties"                                                       [3] "Takeaways From the Hearing "                                                                               [4] "\n                              Trump and the Russians: Links? No Links</a:t>
            </a:r>
            <a:r>
              <a:rPr lang="de-DE" sz="1600">
                <a:latin typeface="Consolas" charset="0"/>
                <a:ea typeface="Consolas" charset="0"/>
                <a:cs typeface="Consolas" charset="0"/>
              </a:rPr>
              <a:t>?</a:t>
            </a:r>
            <a:r>
              <a:rPr lang="mr-IN" sz="1600">
                <a:latin typeface="Consolas" charset="0"/>
                <a:ea typeface="Consolas" charset="0"/>
                <a:cs typeface="Consolas" charset="0"/>
              </a:rPr>
              <a:t>"                         [5] "G.O.P. Responds by Changing Subject"                                                                       [6] "U.S. Limits Devices on Foreign Airlines From 8 Countries" 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18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22181"/>
          </a:xfrm>
        </p:spPr>
        <p:txBody>
          <a:bodyPr anchor="ctr">
            <a:normAutofit/>
          </a:bodyPr>
          <a:lstStyle/>
          <a:p>
            <a:pPr algn="l"/>
            <a:r>
              <a:rPr lang="de-DE" sz="4000" smtClean="0"/>
              <a:t>Let‘s clean up these data!</a:t>
            </a:r>
            <a:endParaRPr lang="de-DE" sz="4000" dirty="0"/>
          </a:p>
        </p:txBody>
      </p:sp>
      <p:sp>
        <p:nvSpPr>
          <p:cNvPr id="2" name="Textfeld 1"/>
          <p:cNvSpPr txBox="1"/>
          <p:nvPr/>
        </p:nvSpPr>
        <p:spPr>
          <a:xfrm>
            <a:off x="0" y="1010035"/>
            <a:ext cx="9144000" cy="132343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# remove line breaks and empty spaces</a:t>
            </a:r>
          </a:p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headlines_clean &lt;- headlines_raw %&gt;% str_replace_all("\\n", "") %&gt;% str_trim()</a:t>
            </a:r>
          </a:p>
          <a:p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# how many headlines contain the word "Trump"?</a:t>
            </a:r>
          </a:p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str_detect(headlines_clean, "Trump") %&gt;% table()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79615" y="252132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1600">
                <a:latin typeface="Consolas" charset="0"/>
                <a:ea typeface="Consolas" charset="0"/>
                <a:cs typeface="Consolas" charset="0"/>
              </a:rPr>
              <a:t>FALSE  TRUE   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r>
              <a:rPr lang="de-DE" sz="160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mr-IN" sz="1600">
                <a:latin typeface="Consolas" charset="0"/>
                <a:ea typeface="Consolas" charset="0"/>
                <a:cs typeface="Consolas" charset="0"/>
              </a:rPr>
              <a:t>133    12 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32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0"/>
            <a:ext cx="9144000" cy="82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smtClean="0"/>
              <a:t>Other scraping scenarios</a:t>
            </a:r>
            <a:endParaRPr lang="de-DE" sz="4000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07427" y="911295"/>
            <a:ext cx="8529145" cy="37994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charset="0"/>
              <a:buChar char="•"/>
            </a:pPr>
            <a:r>
              <a:rPr lang="de-DE" sz="2400"/>
              <a:t>pull information out of lists</a:t>
            </a:r>
          </a:p>
          <a:p>
            <a:pPr marL="571500" indent="-571500" algn="l">
              <a:buFont typeface="Arial" charset="0"/>
              <a:buChar char="•"/>
            </a:pPr>
            <a:r>
              <a:rPr lang="de-DE" sz="2400" smtClean="0"/>
              <a:t>geocode cities</a:t>
            </a:r>
          </a:p>
          <a:p>
            <a:pPr marL="571500" indent="-571500" algn="l">
              <a:buFont typeface="Arial" charset="0"/>
              <a:buChar char="•"/>
            </a:pPr>
            <a:endParaRPr lang="de-DE" sz="2400" smtClean="0"/>
          </a:p>
          <a:p>
            <a:pPr marL="571500" indent="-571500" algn="l">
              <a:buFont typeface="Arial" charset="0"/>
              <a:buChar char="•"/>
            </a:pPr>
            <a:endParaRPr lang="de-DE" sz="2400"/>
          </a:p>
          <a:p>
            <a:pPr marL="571500" indent="-571500" algn="l">
              <a:buFont typeface="Arial" charset="0"/>
              <a:buChar char="•"/>
            </a:pPr>
            <a:endParaRPr lang="de-DE" sz="2400" smtClean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1" y="1926076"/>
            <a:ext cx="4712948" cy="482491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900399" y="910413"/>
            <a:ext cx="41528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Consolas" charset="0"/>
                <a:ea typeface="Consolas" charset="0"/>
                <a:cs typeface="Consolas" charset="0"/>
              </a:rPr>
              <a:t>cities[1:15] </a:t>
            </a:r>
          </a:p>
          <a:p>
            <a:r>
              <a:rPr lang="mr-IN" sz="1400">
                <a:latin typeface="Consolas" charset="0"/>
                <a:ea typeface="Consolas" charset="0"/>
                <a:cs typeface="Consolas" charset="0"/>
              </a:rPr>
              <a:t>[1] "Flensburg"         "Mainz"             [3] "Stuttgart"         "Bad Wildungen"     [5] "Baesweiler"        "Aalen"             [7] "Bremen"            "Wiernsheim"        [9] "Stettfeld"         "Göggingen"        [11] "Geislingen Steige" "Zuzenhausen"      [13] "Konradsreuth"      "Kaufbeuren"       [15] "Bodenmais" </a:t>
            </a:r>
            <a:endParaRPr lang="en-US" sz="1400">
              <a:latin typeface="Consolas" charset="0"/>
              <a:ea typeface="Consolas" charset="0"/>
              <a:cs typeface="Consolas" charset="0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395" y="3127778"/>
            <a:ext cx="3585520" cy="3550596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 flipV="1">
            <a:off x="3910519" y="1926077"/>
            <a:ext cx="893220" cy="38229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6976803" y="2618752"/>
            <a:ext cx="0" cy="3845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10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0"/>
            <a:ext cx="9144000" cy="82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smtClean="0"/>
              <a:t>Other scraping scenarios</a:t>
            </a:r>
            <a:endParaRPr lang="de-DE" sz="4000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07427" y="911295"/>
            <a:ext cx="8529145" cy="37994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charset="0"/>
              <a:buChar char="•"/>
            </a:pPr>
            <a:r>
              <a:rPr lang="de-DE" sz="2400"/>
              <a:t>download hundreds of (thousands of) HTML pages</a:t>
            </a:r>
          </a:p>
          <a:p>
            <a:pPr marL="571500" indent="-571500" algn="l">
              <a:buFont typeface="Arial" charset="0"/>
              <a:buChar char="•"/>
            </a:pPr>
            <a:r>
              <a:rPr lang="de-DE" sz="2400"/>
              <a:t>pull information from multiple websites</a:t>
            </a:r>
          </a:p>
          <a:p>
            <a:pPr marL="571500" indent="-571500" algn="l">
              <a:buFont typeface="Arial" charset="0"/>
              <a:buChar char="•"/>
            </a:pPr>
            <a:r>
              <a:rPr lang="de-DE" sz="2400" smtClean="0"/>
              <a:t>identify links between HTML documents</a:t>
            </a:r>
          </a:p>
          <a:p>
            <a:pPr marL="571500" indent="-571500" algn="l">
              <a:buFont typeface="Arial" charset="0"/>
              <a:buChar char="•"/>
            </a:pPr>
            <a:endParaRPr lang="de-DE" sz="2400" smtClean="0"/>
          </a:p>
          <a:p>
            <a:pPr marL="571500" indent="-571500" algn="l">
              <a:buFont typeface="Arial" charset="0"/>
              <a:buChar char="•"/>
            </a:pPr>
            <a:endParaRPr lang="de-DE" sz="2400"/>
          </a:p>
          <a:p>
            <a:pPr marL="571500" indent="-571500" algn="l">
              <a:buFont typeface="Arial" charset="0"/>
              <a:buChar char="•"/>
            </a:pPr>
            <a:endParaRPr lang="de-DE" sz="2400" smtClean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" y="1961423"/>
            <a:ext cx="5063778" cy="4303191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473" y="2286000"/>
            <a:ext cx="5380099" cy="4572000"/>
          </a:xfrm>
          <a:prstGeom prst="rect">
            <a:avLst/>
          </a:prstGeom>
        </p:spPr>
      </p:pic>
      <p:cxnSp>
        <p:nvCxnSpPr>
          <p:cNvPr id="11" name="Gerade Verbindung mit Pfeil 10"/>
          <p:cNvCxnSpPr/>
          <p:nvPr/>
        </p:nvCxnSpPr>
        <p:spPr>
          <a:xfrm flipV="1">
            <a:off x="1955260" y="2821021"/>
            <a:ext cx="3774331" cy="21789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85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0" y="1440872"/>
            <a:ext cx="9144000" cy="822181"/>
          </a:xfrm>
        </p:spPr>
        <p:txBody>
          <a:bodyPr anchor="ctr">
            <a:normAutofit/>
          </a:bodyPr>
          <a:lstStyle/>
          <a:p>
            <a:r>
              <a:rPr lang="de-DE" sz="4000" smtClean="0"/>
              <a:t>Introductory example</a:t>
            </a:r>
            <a:endParaRPr lang="de-DE" sz="4000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00" y="2708563"/>
            <a:ext cx="612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9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0"/>
            <a:ext cx="9144000" cy="82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smtClean="0"/>
              <a:t>Other scraping scenarios</a:t>
            </a:r>
            <a:endParaRPr lang="de-DE" sz="40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4778"/>
            <a:ext cx="5596448" cy="510832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307427" y="911295"/>
            <a:ext cx="8529145" cy="37994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charset="0"/>
              <a:buChar char="•"/>
            </a:pPr>
            <a:r>
              <a:rPr lang="de-DE" sz="2400"/>
              <a:t>download hundreds of (thousands of) HTML pages</a:t>
            </a:r>
          </a:p>
          <a:p>
            <a:pPr marL="571500" indent="-571500" algn="l">
              <a:buFont typeface="Arial" charset="0"/>
              <a:buChar char="•"/>
            </a:pPr>
            <a:r>
              <a:rPr lang="de-DE" sz="2400"/>
              <a:t>pull information from multiple websites</a:t>
            </a:r>
          </a:p>
          <a:p>
            <a:pPr marL="571500" indent="-571500" algn="l">
              <a:buFont typeface="Arial" charset="0"/>
              <a:buChar char="•"/>
            </a:pPr>
            <a:r>
              <a:rPr lang="de-DE" sz="2400" smtClean="0"/>
              <a:t>identify links between HTML documents</a:t>
            </a:r>
          </a:p>
          <a:p>
            <a:pPr marL="571500" indent="-571500" algn="l">
              <a:buFont typeface="Arial" charset="0"/>
              <a:buChar char="•"/>
            </a:pPr>
            <a:endParaRPr lang="de-DE" sz="2400" smtClean="0"/>
          </a:p>
          <a:p>
            <a:pPr marL="571500" indent="-571500" algn="l">
              <a:buFont typeface="Arial" charset="0"/>
              <a:buChar char="•"/>
            </a:pPr>
            <a:endParaRPr lang="de-DE" sz="2400"/>
          </a:p>
          <a:p>
            <a:pPr marL="571500" indent="-571500" algn="l">
              <a:buFont typeface="Arial" charset="0"/>
              <a:buChar char="•"/>
            </a:pPr>
            <a:endParaRPr lang="de-DE" sz="2400" smtClean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726" y="2315184"/>
            <a:ext cx="4419600" cy="440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0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307427" y="915182"/>
            <a:ext cx="8529145" cy="37994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charset="0"/>
              <a:buChar char="•"/>
            </a:pPr>
            <a:r>
              <a:rPr lang="de-DE" sz="2400"/>
              <a:t>gather data from dynamically rendered websites</a:t>
            </a:r>
          </a:p>
          <a:p>
            <a:pPr marL="571500" indent="-571500" algn="l">
              <a:buFont typeface="Arial" charset="0"/>
              <a:buChar char="•"/>
            </a:pPr>
            <a:r>
              <a:rPr lang="de-DE" sz="2400"/>
              <a:t>...one of the more complex scraping scenarios</a:t>
            </a:r>
          </a:p>
          <a:p>
            <a:pPr marL="571500" indent="-571500" algn="l">
              <a:buFont typeface="Arial" charset="0"/>
              <a:buChar char="•"/>
            </a:pPr>
            <a:endParaRPr lang="de-DE" sz="2400" smtClean="0"/>
          </a:p>
          <a:p>
            <a:pPr marL="571500" indent="-571500" algn="l">
              <a:buFont typeface="Arial" charset="0"/>
              <a:buChar char="•"/>
            </a:pPr>
            <a:endParaRPr lang="de-DE" sz="2400" smtClean="0"/>
          </a:p>
          <a:p>
            <a:pPr marL="571500" indent="-571500" algn="l">
              <a:buFont typeface="Arial" charset="0"/>
              <a:buChar char="•"/>
            </a:pPr>
            <a:endParaRPr lang="de-DE" sz="2400"/>
          </a:p>
          <a:p>
            <a:pPr marL="571500" indent="-571500" algn="l">
              <a:buFont typeface="Arial" charset="0"/>
              <a:buChar char="•"/>
            </a:pPr>
            <a:endParaRPr lang="de-DE" sz="2400" smtClean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0" y="0"/>
            <a:ext cx="9144000" cy="82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smtClean="0"/>
              <a:t>Other scraping scenarios</a:t>
            </a:r>
            <a:endParaRPr lang="de-DE" sz="40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7603"/>
            <a:ext cx="4623215" cy="5252938"/>
          </a:xfrm>
          <a:prstGeom prst="rect">
            <a:avLst/>
          </a:prstGeom>
        </p:spPr>
      </p:pic>
      <p:cxnSp>
        <p:nvCxnSpPr>
          <p:cNvPr id="10" name="Gerade Verbindung mit Pfeil 9"/>
          <p:cNvCxnSpPr/>
          <p:nvPr/>
        </p:nvCxnSpPr>
        <p:spPr>
          <a:xfrm flipH="1">
            <a:off x="682350" y="2724872"/>
            <a:ext cx="1303779" cy="3088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2027450" y="2473109"/>
            <a:ext cx="1059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  <a:latin typeface="+mj-lt"/>
              </a:rPr>
              <a:t>click here</a:t>
            </a:r>
            <a:endParaRPr lang="de-DE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863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307427" y="915182"/>
            <a:ext cx="8529145" cy="37994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charset="0"/>
              <a:buChar char="•"/>
            </a:pPr>
            <a:r>
              <a:rPr lang="de-DE" sz="2400"/>
              <a:t>gather data from dynamically rendered websites</a:t>
            </a:r>
          </a:p>
          <a:p>
            <a:pPr marL="571500" indent="-571500" algn="l">
              <a:buFont typeface="Arial" charset="0"/>
              <a:buChar char="•"/>
            </a:pPr>
            <a:r>
              <a:rPr lang="de-DE" sz="2400"/>
              <a:t>...one of the more complex scraping scenarios</a:t>
            </a:r>
          </a:p>
          <a:p>
            <a:pPr marL="571500" indent="-571500" algn="l">
              <a:buFont typeface="Arial" charset="0"/>
              <a:buChar char="•"/>
            </a:pPr>
            <a:endParaRPr lang="de-DE" sz="2400" smtClean="0"/>
          </a:p>
          <a:p>
            <a:pPr marL="571500" indent="-571500" algn="l">
              <a:buFont typeface="Arial" charset="0"/>
              <a:buChar char="•"/>
            </a:pPr>
            <a:endParaRPr lang="de-DE" sz="2400" smtClean="0"/>
          </a:p>
          <a:p>
            <a:pPr marL="571500" indent="-571500" algn="l">
              <a:buFont typeface="Arial" charset="0"/>
              <a:buChar char="•"/>
            </a:pPr>
            <a:endParaRPr lang="de-DE" sz="2400"/>
          </a:p>
          <a:p>
            <a:pPr marL="571500" indent="-571500" algn="l">
              <a:buFont typeface="Arial" charset="0"/>
              <a:buChar char="•"/>
            </a:pPr>
            <a:endParaRPr lang="de-DE" sz="2400" smtClean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0" y="0"/>
            <a:ext cx="9144000" cy="82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smtClean="0"/>
              <a:t>Other scraping scenarios</a:t>
            </a:r>
            <a:endParaRPr lang="de-DE" sz="4000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9378"/>
            <a:ext cx="4623215" cy="5452349"/>
          </a:xfrm>
          <a:prstGeom prst="rect">
            <a:avLst/>
          </a:prstGeom>
        </p:spPr>
      </p:pic>
      <p:cxnSp>
        <p:nvCxnSpPr>
          <p:cNvPr id="8" name="Gerade Verbindung mit Pfeil 7"/>
          <p:cNvCxnSpPr/>
          <p:nvPr/>
        </p:nvCxnSpPr>
        <p:spPr>
          <a:xfrm flipH="1" flipV="1">
            <a:off x="3241887" y="2091446"/>
            <a:ext cx="1855407" cy="97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930641" y="1916508"/>
            <a:ext cx="248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solidFill>
                  <a:srgbClr val="FF0000"/>
                </a:solidFill>
                <a:latin typeface="+mj-lt"/>
              </a:rPr>
              <a:t>URL does not change</a:t>
            </a:r>
            <a:endParaRPr lang="de-DE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 flipH="1">
            <a:off x="682350" y="2724872"/>
            <a:ext cx="1303779" cy="3088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2027450" y="2473109"/>
            <a:ext cx="1059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  <a:latin typeface="+mj-lt"/>
              </a:rPr>
              <a:t>click here</a:t>
            </a:r>
            <a:endParaRPr lang="de-DE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4" name="Gerade Verbindung mit Pfeil 13"/>
          <p:cNvCxnSpPr/>
          <p:nvPr/>
        </p:nvCxnSpPr>
        <p:spPr>
          <a:xfrm flipH="1">
            <a:off x="914639" y="2879308"/>
            <a:ext cx="1112811" cy="6955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H="1">
            <a:off x="1157476" y="2879308"/>
            <a:ext cx="1038647" cy="34148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66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307427" y="915182"/>
            <a:ext cx="8529145" cy="37994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charset="0"/>
              <a:buChar char="•"/>
            </a:pPr>
            <a:r>
              <a:rPr lang="de-DE" sz="2400"/>
              <a:t>gather data from dynamically rendered websites</a:t>
            </a:r>
          </a:p>
          <a:p>
            <a:pPr marL="571500" indent="-571500" algn="l">
              <a:buFont typeface="Arial" charset="0"/>
              <a:buChar char="•"/>
            </a:pPr>
            <a:r>
              <a:rPr lang="de-DE" sz="2400"/>
              <a:t>...one of the more complex scraping scenarios</a:t>
            </a:r>
          </a:p>
          <a:p>
            <a:pPr marL="571500" indent="-571500" algn="l">
              <a:buFont typeface="Arial" charset="0"/>
              <a:buChar char="•"/>
            </a:pPr>
            <a:endParaRPr lang="de-DE" sz="2400" smtClean="0"/>
          </a:p>
          <a:p>
            <a:pPr marL="571500" indent="-571500" algn="l">
              <a:buFont typeface="Arial" charset="0"/>
              <a:buChar char="•"/>
            </a:pPr>
            <a:endParaRPr lang="de-DE" sz="2400" smtClean="0"/>
          </a:p>
          <a:p>
            <a:pPr marL="571500" indent="-571500" algn="l">
              <a:buFont typeface="Arial" charset="0"/>
              <a:buChar char="•"/>
            </a:pPr>
            <a:endParaRPr lang="de-DE" sz="2400"/>
          </a:p>
          <a:p>
            <a:pPr marL="571500" indent="-571500" algn="l">
              <a:buFont typeface="Arial" charset="0"/>
              <a:buChar char="•"/>
            </a:pPr>
            <a:endParaRPr lang="de-DE" sz="2400" smtClean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0" y="0"/>
            <a:ext cx="9144000" cy="82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smtClean="0"/>
              <a:t>Other scraping scenarios</a:t>
            </a:r>
            <a:endParaRPr lang="de-DE" sz="4000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028"/>
            <a:ext cx="4623215" cy="5452349"/>
          </a:xfrm>
          <a:prstGeom prst="rect">
            <a:avLst/>
          </a:prstGeom>
        </p:spPr>
      </p:pic>
      <p:cxnSp>
        <p:nvCxnSpPr>
          <p:cNvPr id="8" name="Gerade Verbindung mit Pfeil 7"/>
          <p:cNvCxnSpPr/>
          <p:nvPr/>
        </p:nvCxnSpPr>
        <p:spPr>
          <a:xfrm flipH="1" flipV="1">
            <a:off x="3241887" y="2091446"/>
            <a:ext cx="1855407" cy="97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930641" y="1916508"/>
            <a:ext cx="248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solidFill>
                  <a:srgbClr val="FF0000"/>
                </a:solidFill>
                <a:latin typeface="+mj-lt"/>
              </a:rPr>
              <a:t>URL does not change</a:t>
            </a:r>
            <a:endParaRPr lang="de-DE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5097294" y="2545017"/>
            <a:ext cx="3697957" cy="39651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charset="0"/>
              <a:buChar char="•"/>
            </a:pPr>
            <a:r>
              <a:rPr lang="de-DE" sz="2400"/>
              <a:t>make use of </a:t>
            </a:r>
            <a:r>
              <a:rPr lang="de-DE" sz="2400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RSelenium</a:t>
            </a:r>
            <a:r>
              <a:rPr lang="de-DE" sz="2400">
                <a:solidFill>
                  <a:schemeClr val="accent1"/>
                </a:solidFill>
              </a:rPr>
              <a:t> </a:t>
            </a:r>
            <a:r>
              <a:rPr lang="de-DE" sz="2400"/>
              <a:t>together with Selenium Webdriver</a:t>
            </a:r>
          </a:p>
          <a:p>
            <a:pPr marL="571500" indent="-571500" algn="l">
              <a:buFont typeface="Arial" charset="0"/>
              <a:buChar char="•"/>
            </a:pPr>
            <a:endParaRPr lang="de-DE" sz="2400"/>
          </a:p>
          <a:p>
            <a:pPr marL="571500" indent="-571500" algn="l">
              <a:buFont typeface="Arial" charset="0"/>
              <a:buChar char="•"/>
            </a:pPr>
            <a:r>
              <a:rPr lang="de-DE" sz="2400"/>
              <a:t>the basic idea: simulate activities in the browser with R, e.g. “click here“, “type something there“, and log the results using external software</a:t>
            </a:r>
          </a:p>
          <a:p>
            <a:pPr marL="571500" indent="-571500" algn="l">
              <a:buFont typeface="Arial" charset="0"/>
              <a:buChar char="•"/>
            </a:pPr>
            <a:endParaRPr lang="de-DE" sz="2400"/>
          </a:p>
          <a:p>
            <a:pPr marL="571500" indent="-571500" algn="l">
              <a:buFont typeface="Arial" charset="0"/>
              <a:buChar char="•"/>
            </a:pPr>
            <a:endParaRPr lang="de-DE" sz="2400"/>
          </a:p>
          <a:p>
            <a:pPr marL="571500" indent="-571500" algn="l">
              <a:buFont typeface="Arial" charset="0"/>
              <a:buChar char="•"/>
            </a:pPr>
            <a:endParaRPr lang="de-DE" sz="2400" smtClean="0"/>
          </a:p>
          <a:p>
            <a:pPr marL="571500" indent="-571500" algn="l">
              <a:buFont typeface="Arial" charset="0"/>
              <a:buChar char="•"/>
            </a:pPr>
            <a:endParaRPr lang="de-DE" sz="2400" smtClean="0"/>
          </a:p>
          <a:p>
            <a:pPr marL="571500" indent="-571500" algn="l">
              <a:buFont typeface="Arial" charset="0"/>
              <a:buChar char="•"/>
            </a:pPr>
            <a:endParaRPr lang="de-DE" sz="2400"/>
          </a:p>
          <a:p>
            <a:pPr marL="571500" indent="-571500" algn="l">
              <a:buFont typeface="Arial" charset="0"/>
              <a:buChar char="•"/>
            </a:pPr>
            <a:endParaRPr lang="de-DE" sz="2400" smtClean="0"/>
          </a:p>
        </p:txBody>
      </p:sp>
    </p:spTree>
    <p:extLst>
      <p:ext uri="{BB962C8B-B14F-4D97-AF65-F5344CB8AC3E}">
        <p14:creationId xmlns:p14="http://schemas.microsoft.com/office/powerpoint/2010/main" val="179038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0"/>
            <a:ext cx="9144000" cy="82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smtClean="0"/>
              <a:t>Wrap-up</a:t>
            </a:r>
            <a:endParaRPr lang="de-DE" sz="40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307427" y="1186775"/>
            <a:ext cx="5983957" cy="24513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charset="0"/>
              <a:buChar char="•"/>
            </a:pPr>
            <a:r>
              <a:rPr lang="de-DE" sz="2400"/>
              <a:t>the </a:t>
            </a:r>
            <a:r>
              <a:rPr lang="en-US" sz="2400" dirty="0" err="1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rvest</a:t>
            </a:r>
            <a:r>
              <a:rPr lang="en-US" sz="2400" dirty="0" err="1">
                <a:solidFill>
                  <a:schemeClr val="accent1"/>
                </a:solidFill>
                <a:ea typeface="Consolas" charset="0"/>
                <a:cs typeface="Consolas" charset="0"/>
              </a:rPr>
              <a:t> </a:t>
            </a:r>
            <a:r>
              <a:rPr lang="de-DE" sz="2400" dirty="0" err="1"/>
              <a:t>package is your friend (plus </a:t>
            </a:r>
            <a:r>
              <a:rPr lang="de-DE" sz="2400" dirty="0" err="1">
                <a:solidFill>
                  <a:schemeClr val="accent1"/>
                </a:solidFill>
              </a:rPr>
              <a:t>SelectorGadget</a:t>
            </a:r>
            <a:r>
              <a:rPr lang="de-DE" sz="2400" dirty="0" err="1"/>
              <a:t> plus </a:t>
            </a:r>
            <a:r>
              <a:rPr lang="de-DE" sz="2400" dirty="0" err="1">
                <a:solidFill>
                  <a:schemeClr val="accent1"/>
                </a:solidFill>
              </a:rPr>
              <a:t>regular expressions</a:t>
            </a:r>
            <a:r>
              <a:rPr lang="de-DE" sz="2400" dirty="0" err="1"/>
              <a:t>)</a:t>
            </a:r>
          </a:p>
          <a:p>
            <a:pPr marL="571500" indent="-571500" algn="l">
              <a:buFont typeface="Arial" charset="0"/>
              <a:buChar char="•"/>
            </a:pPr>
            <a:endParaRPr lang="de-DE" sz="2400" dirty="0" err="1"/>
          </a:p>
          <a:p>
            <a:pPr marL="571500" indent="-571500" algn="l">
              <a:buFont typeface="Arial" charset="0"/>
              <a:buChar char="•"/>
            </a:pPr>
            <a:r>
              <a:rPr lang="de-DE" sz="2400" dirty="0" err="1"/>
              <a:t>you don‘t have to become an HTML expert, but looking into a website‘s source code helps</a:t>
            </a:r>
          </a:p>
          <a:p>
            <a:pPr marL="571500" indent="-571500" algn="l">
              <a:buFont typeface="Arial" charset="0"/>
              <a:buChar char="•"/>
            </a:pPr>
            <a:endParaRPr lang="de-DE" sz="2400" dirty="0" err="1"/>
          </a:p>
          <a:p>
            <a:pPr marL="571500" indent="-571500" algn="l">
              <a:buFont typeface="Arial" charset="0"/>
              <a:buChar char="•"/>
            </a:pPr>
            <a:r>
              <a:rPr lang="de-DE" sz="2400"/>
              <a:t>scraping data from static HTML tables can be as easy as this:</a:t>
            </a:r>
          </a:p>
          <a:p>
            <a:pPr marL="571500" indent="-571500" algn="l">
              <a:buFont typeface="Arial" charset="0"/>
              <a:buChar char="•"/>
            </a:pPr>
            <a:endParaRPr lang="de-DE" sz="2400"/>
          </a:p>
          <a:p>
            <a:pPr marL="571500" indent="-571500" algn="l">
              <a:buFont typeface="Arial" charset="0"/>
              <a:buChar char="•"/>
            </a:pPr>
            <a:endParaRPr lang="de-DE" sz="2400"/>
          </a:p>
          <a:p>
            <a:pPr marL="571500" indent="-571500" algn="l">
              <a:buFont typeface="Arial" charset="0"/>
              <a:buChar char="•"/>
            </a:pPr>
            <a:endParaRPr lang="de-DE" sz="2400" smtClean="0"/>
          </a:p>
          <a:p>
            <a:pPr marL="571500" indent="-571500" algn="l">
              <a:buFont typeface="Arial" charset="0"/>
              <a:buChar char="•"/>
            </a:pPr>
            <a:endParaRPr lang="de-DE" sz="2400"/>
          </a:p>
          <a:p>
            <a:pPr marL="571500" indent="-571500" algn="l">
              <a:buFont typeface="Arial" charset="0"/>
              <a:buChar char="•"/>
            </a:pPr>
            <a:endParaRPr lang="de-DE" sz="2400" smtClean="0"/>
          </a:p>
        </p:txBody>
      </p:sp>
      <p:sp>
        <p:nvSpPr>
          <p:cNvPr id="6" name="Textfeld 5"/>
          <p:cNvSpPr txBox="1"/>
          <p:nvPr/>
        </p:nvSpPr>
        <p:spPr>
          <a:xfrm>
            <a:off x="0" y="3638145"/>
            <a:ext cx="9144000" cy="304698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# load package</a:t>
            </a:r>
          </a:p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library(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rvest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# parse html</a:t>
            </a:r>
          </a:p>
          <a:p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url_parsed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&lt;-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read_html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("https://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www.example.com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")</a:t>
            </a:r>
          </a:p>
          <a:p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# extract table(s)</a:t>
            </a:r>
          </a:p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tables &lt;- html_table(url_parsed, fill = TRUE)</a:t>
            </a:r>
          </a:p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your_table &lt;- tables[[1]]</a:t>
            </a:r>
          </a:p>
          <a:p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# tidy data</a:t>
            </a:r>
          </a:p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your_clean_table &lt;- magic_data_tidier(your_table)</a:t>
            </a:r>
          </a:p>
        </p:txBody>
      </p:sp>
    </p:spTree>
    <p:extLst>
      <p:ext uri="{BB962C8B-B14F-4D97-AF65-F5344CB8AC3E}">
        <p14:creationId xmlns:p14="http://schemas.microsoft.com/office/powerpoint/2010/main" val="80169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0"/>
            <a:ext cx="9144000" cy="82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smtClean="0"/>
              <a:t>Wrap-up</a:t>
            </a:r>
            <a:endParaRPr lang="de-DE" sz="40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307427" y="1186775"/>
            <a:ext cx="5983957" cy="24513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charset="0"/>
              <a:buChar char="•"/>
            </a:pPr>
            <a:r>
              <a:rPr lang="de-DE" sz="2400"/>
              <a:t>the </a:t>
            </a:r>
            <a:r>
              <a:rPr lang="en-US" sz="2400" dirty="0" err="1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rvest</a:t>
            </a:r>
            <a:r>
              <a:rPr lang="en-US" sz="2400" dirty="0" err="1">
                <a:solidFill>
                  <a:schemeClr val="accent1"/>
                </a:solidFill>
                <a:ea typeface="Consolas" charset="0"/>
                <a:cs typeface="Consolas" charset="0"/>
              </a:rPr>
              <a:t> </a:t>
            </a:r>
            <a:r>
              <a:rPr lang="de-DE" sz="2400" dirty="0" err="1"/>
              <a:t>package is your friend (plus </a:t>
            </a:r>
            <a:r>
              <a:rPr lang="de-DE" sz="2400" dirty="0" err="1">
                <a:solidFill>
                  <a:schemeClr val="accent1"/>
                </a:solidFill>
              </a:rPr>
              <a:t>SelectorGadget</a:t>
            </a:r>
            <a:r>
              <a:rPr lang="de-DE" sz="2400" dirty="0" err="1"/>
              <a:t> plus </a:t>
            </a:r>
            <a:r>
              <a:rPr lang="de-DE" sz="2400" dirty="0" err="1">
                <a:solidFill>
                  <a:schemeClr val="accent1"/>
                </a:solidFill>
              </a:rPr>
              <a:t>regular expressions</a:t>
            </a:r>
            <a:r>
              <a:rPr lang="de-DE" sz="2400" dirty="0" err="1"/>
              <a:t>)</a:t>
            </a:r>
          </a:p>
          <a:p>
            <a:pPr marL="571500" indent="-571500" algn="l">
              <a:buFont typeface="Arial" charset="0"/>
              <a:buChar char="•"/>
            </a:pPr>
            <a:endParaRPr lang="de-DE" sz="2400" dirty="0" err="1"/>
          </a:p>
          <a:p>
            <a:pPr marL="571500" indent="-571500" algn="l">
              <a:buFont typeface="Arial" charset="0"/>
              <a:buChar char="•"/>
            </a:pPr>
            <a:r>
              <a:rPr lang="de-DE" sz="2400" dirty="0" err="1"/>
              <a:t>you don‘t have to become an HTML expert, but looking into a website‘s source code helps</a:t>
            </a:r>
          </a:p>
          <a:p>
            <a:pPr marL="571500" indent="-571500" algn="l">
              <a:buFont typeface="Arial" charset="0"/>
              <a:buChar char="•"/>
            </a:pPr>
            <a:endParaRPr lang="de-DE" sz="2400" dirty="0" err="1"/>
          </a:p>
          <a:p>
            <a:pPr marL="571500" indent="-571500" algn="l">
              <a:buFont typeface="Arial" charset="0"/>
              <a:buChar char="•"/>
            </a:pPr>
            <a:r>
              <a:rPr lang="de-DE" sz="2400"/>
              <a:t>scraping data from static HTML pages can be as easy as this:</a:t>
            </a:r>
          </a:p>
          <a:p>
            <a:pPr marL="571500" indent="-571500" algn="l">
              <a:buFont typeface="Arial" charset="0"/>
              <a:buChar char="•"/>
            </a:pPr>
            <a:endParaRPr lang="de-DE" sz="2400"/>
          </a:p>
          <a:p>
            <a:pPr marL="571500" indent="-571500" algn="l">
              <a:buFont typeface="Arial" charset="0"/>
              <a:buChar char="•"/>
            </a:pPr>
            <a:endParaRPr lang="de-DE" sz="2400" smtClean="0"/>
          </a:p>
          <a:p>
            <a:pPr marL="571500" indent="-571500" algn="l">
              <a:buFont typeface="Arial" charset="0"/>
              <a:buChar char="•"/>
            </a:pPr>
            <a:endParaRPr lang="de-DE" sz="2400"/>
          </a:p>
          <a:p>
            <a:pPr marL="571500" indent="-571500" algn="l">
              <a:buFont typeface="Arial" charset="0"/>
              <a:buChar char="•"/>
            </a:pPr>
            <a:endParaRPr lang="de-DE" sz="2400" smtClean="0"/>
          </a:p>
        </p:txBody>
      </p:sp>
      <p:sp>
        <p:nvSpPr>
          <p:cNvPr id="6" name="Textfeld 5"/>
          <p:cNvSpPr txBox="1"/>
          <p:nvPr/>
        </p:nvSpPr>
        <p:spPr>
          <a:xfrm>
            <a:off x="0" y="3638145"/>
            <a:ext cx="9144000" cy="304698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# load package</a:t>
            </a:r>
          </a:p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library(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rvest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# parse html</a:t>
            </a:r>
          </a:p>
          <a:p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url_parsed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&lt;-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read_html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("https://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www.example.com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")</a:t>
            </a:r>
          </a:p>
          <a:p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# extract content you like with CSS selector</a:t>
            </a:r>
          </a:p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nodes &lt;- html_nodes(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url_parsed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css = “CSS selector”)</a:t>
            </a:r>
          </a:p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your_data &lt;- html_text(nodes)</a:t>
            </a:r>
          </a:p>
          <a:p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# tidy data</a:t>
            </a:r>
          </a:p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your_clean_data &lt;- magic_data_tidier(your_data)</a:t>
            </a:r>
          </a:p>
        </p:txBody>
      </p:sp>
    </p:spTree>
    <p:extLst>
      <p:ext uri="{BB962C8B-B14F-4D97-AF65-F5344CB8AC3E}">
        <p14:creationId xmlns:p14="http://schemas.microsoft.com/office/powerpoint/2010/main" val="200202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0" y="1440872"/>
            <a:ext cx="9144000" cy="822181"/>
          </a:xfrm>
        </p:spPr>
        <p:txBody>
          <a:bodyPr anchor="ctr">
            <a:normAutofit/>
          </a:bodyPr>
          <a:lstStyle/>
          <a:p>
            <a:r>
              <a:rPr lang="de-DE" sz="4000"/>
              <a:t>Tapping APIs </a:t>
            </a:r>
            <a:r>
              <a:rPr lang="de-DE" sz="4000" smtClean="0"/>
              <a:t>with R at a glance</a:t>
            </a:r>
            <a:endParaRPr lang="de-DE" sz="40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98" y="2399240"/>
            <a:ext cx="6624536" cy="331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3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0"/>
            <a:ext cx="9144000" cy="82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smtClean="0"/>
              <a:t>What are APIs?</a:t>
            </a:r>
            <a:endParaRPr lang="de-DE" sz="4000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07428" y="905421"/>
            <a:ext cx="8278432" cy="26505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charset="0"/>
              <a:buChar char="•"/>
            </a:pPr>
            <a:r>
              <a:rPr lang="en-US" sz="2000" b="1" u="sng" dirty="0"/>
              <a:t>A</a:t>
            </a:r>
            <a:r>
              <a:rPr lang="en-US" sz="2000" dirty="0"/>
              <a:t>pplication </a:t>
            </a:r>
            <a:r>
              <a:rPr lang="en-US" sz="2000" b="1" u="sng" dirty="0"/>
              <a:t>P</a:t>
            </a:r>
            <a:r>
              <a:rPr lang="en-US" sz="2000" dirty="0"/>
              <a:t>rogramming </a:t>
            </a:r>
            <a:r>
              <a:rPr lang="en-US" sz="2000" b="1" u="sng" dirty="0"/>
              <a:t>I</a:t>
            </a:r>
            <a:r>
              <a:rPr lang="en-US" sz="2000" dirty="0"/>
              <a:t>nterface</a:t>
            </a:r>
          </a:p>
          <a:p>
            <a:pPr marL="571500" indent="-571500" algn="l">
              <a:buFont typeface="Arial" charset="0"/>
              <a:buChar char="•"/>
            </a:pPr>
            <a:endParaRPr lang="en-US" sz="2000" dirty="0"/>
          </a:p>
          <a:p>
            <a:pPr marL="571500" indent="-571500" algn="l">
              <a:buFont typeface="Arial" charset="0"/>
              <a:buChar char="•"/>
            </a:pPr>
            <a:r>
              <a:rPr lang="en-US" sz="2000" dirty="0"/>
              <a:t>many web services provide APIs to access their data and services (Google, Twitter, Facebook, Wikipedia, ...)</a:t>
            </a:r>
          </a:p>
          <a:p>
            <a:pPr marL="571500" indent="-571500" algn="l">
              <a:buFont typeface="Arial" charset="0"/>
              <a:buChar char="•"/>
            </a:pPr>
            <a:endParaRPr lang="en-US" sz="2000" dirty="0"/>
          </a:p>
          <a:p>
            <a:pPr marL="571500" indent="-571500" algn="l">
              <a:buFont typeface="Arial" charset="0"/>
              <a:buChar char="•"/>
            </a:pPr>
            <a:r>
              <a:rPr lang="en-US" sz="2000" dirty="0"/>
              <a:t>often works like a “data search engine”: you pose a request, the API answers with a bulk of data</a:t>
            </a:r>
          </a:p>
          <a:p>
            <a:pPr marL="571500" indent="-571500" algn="l">
              <a:buFont typeface="Arial" charset="0"/>
              <a:buChar char="•"/>
            </a:pPr>
            <a:endParaRPr lang="en-US" sz="2000" dirty="0"/>
          </a:p>
          <a:p>
            <a:pPr marL="571500" indent="-571500" algn="l">
              <a:buFont typeface="Arial" charset="0"/>
              <a:buChar char="•"/>
            </a:pPr>
            <a:r>
              <a:rPr lang="en-US" sz="2000" dirty="0"/>
              <a:t>common data return formats: JSON, XML</a:t>
            </a:r>
          </a:p>
          <a:p>
            <a:pPr marL="571500" indent="-571500" algn="l">
              <a:buFont typeface="Arial" charset="0"/>
              <a:buChar char="•"/>
            </a:pPr>
            <a:endParaRPr lang="en-US" sz="2200" dirty="0" smtClean="0"/>
          </a:p>
          <a:p>
            <a:pPr marL="571500" indent="-571500" algn="l">
              <a:buFont typeface="Arial" charset="0"/>
              <a:buChar char="•"/>
            </a:pPr>
            <a:endParaRPr lang="en-US" sz="2200" dirty="0"/>
          </a:p>
          <a:p>
            <a:pPr marL="571500" indent="-571500" algn="l">
              <a:buFont typeface="Arial" charset="0"/>
              <a:buChar char="•"/>
            </a:pPr>
            <a:endParaRPr lang="en-US" sz="2200" dirty="0" smtClean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07428" y="3729411"/>
            <a:ext cx="8278432" cy="3042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>
                <a:solidFill>
                  <a:schemeClr val="accent1"/>
                </a:solidFill>
              </a:rPr>
              <a:t>APIs in the context of web scraping</a:t>
            </a:r>
          </a:p>
          <a:p>
            <a:pPr marL="571500" indent="-571500" algn="l">
              <a:buFont typeface="Arial" charset="0"/>
              <a:buChar char="•"/>
            </a:pPr>
            <a:endParaRPr lang="de-DE" sz="2400"/>
          </a:p>
          <a:p>
            <a:pPr marL="571500" indent="-571500" algn="l">
              <a:buFont typeface="Arial" charset="0"/>
              <a:buChar char="•"/>
            </a:pPr>
            <a:r>
              <a:rPr lang="de-DE" sz="2000"/>
              <a:t>instant access to clean data</a:t>
            </a:r>
          </a:p>
          <a:p>
            <a:pPr marL="571500" indent="-571500" algn="l">
              <a:buFont typeface="Arial" charset="0"/>
              <a:buChar char="•"/>
            </a:pPr>
            <a:endParaRPr lang="de-DE" sz="2000"/>
          </a:p>
          <a:p>
            <a:pPr marL="571500" indent="-571500" algn="l">
              <a:buFont typeface="Arial" charset="0"/>
              <a:buChar char="•"/>
            </a:pPr>
            <a:r>
              <a:rPr lang="de-DE" sz="2000"/>
              <a:t>frees you from building manual scraping problems</a:t>
            </a:r>
          </a:p>
          <a:p>
            <a:pPr marL="581025" indent="-403225" algn="l">
              <a:buFont typeface="Wingdings" charset="2"/>
              <a:buChar char="Ø"/>
            </a:pPr>
            <a:endParaRPr lang="de-DE" sz="2000">
              <a:sym typeface="Wingdings"/>
            </a:endParaRPr>
          </a:p>
          <a:p>
            <a:pPr marL="581025" indent="-403225" algn="l">
              <a:buFont typeface="Wingdings" charset="2"/>
              <a:buChar char="Ø"/>
            </a:pPr>
            <a:endParaRPr lang="de-DE" sz="2000">
              <a:sym typeface="Wingdings"/>
            </a:endParaRPr>
          </a:p>
          <a:p>
            <a:pPr marL="581025" indent="-568325" algn="l">
              <a:buFont typeface="Wingdings" charset="2"/>
              <a:buChar char="Ø"/>
            </a:pPr>
            <a:r>
              <a:rPr lang="de-DE" sz="2000">
                <a:sym typeface="Wingdings"/>
              </a:rPr>
              <a:t>collecting data from the web using APIs provided by the data owner represents the </a:t>
            </a:r>
            <a:r>
              <a:rPr lang="de-DE" sz="2000">
                <a:solidFill>
                  <a:schemeClr val="accent1"/>
                </a:solidFill>
                <a:sym typeface="Wingdings"/>
              </a:rPr>
              <a:t>gold standard of web-based data retrieval</a:t>
            </a:r>
            <a:endParaRPr lang="de-DE" sz="2000" smtClean="0">
              <a:solidFill>
                <a:schemeClr val="accent1"/>
              </a:solidFill>
            </a:endParaRPr>
          </a:p>
          <a:p>
            <a:pPr marL="571500" indent="-571500" algn="l">
              <a:buFont typeface="Arial" charset="0"/>
              <a:buChar char="•"/>
            </a:pPr>
            <a:endParaRPr lang="de-DE" sz="2400"/>
          </a:p>
          <a:p>
            <a:pPr marL="571500" indent="-571500" algn="l">
              <a:buFont typeface="Arial" charset="0"/>
              <a:buChar char="•"/>
            </a:pPr>
            <a:endParaRPr lang="de-DE" sz="2400" smtClean="0"/>
          </a:p>
        </p:txBody>
      </p:sp>
    </p:spTree>
    <p:extLst>
      <p:ext uri="{BB962C8B-B14F-4D97-AF65-F5344CB8AC3E}">
        <p14:creationId xmlns:p14="http://schemas.microsoft.com/office/powerpoint/2010/main" val="183279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0"/>
            <a:ext cx="9144000" cy="82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smtClean="0"/>
              <a:t>Example: Google Maps API</a:t>
            </a:r>
            <a:endParaRPr lang="de-DE" sz="4000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242778" y="822181"/>
            <a:ext cx="8658443" cy="56914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de-DE" sz="2400">
              <a:solidFill>
                <a:schemeClr val="accent1"/>
              </a:solidFill>
            </a:endParaRPr>
          </a:p>
          <a:p>
            <a:pPr marL="571500" indent="-571500" algn="l">
              <a:buFont typeface="Arial" charset="0"/>
              <a:buChar char="•"/>
            </a:pPr>
            <a:r>
              <a:rPr lang="de-DE" sz="2000"/>
              <a:t>Google provides access to powerful location services</a:t>
            </a:r>
          </a:p>
          <a:p>
            <a:pPr marL="571500" indent="-571500" algn="l">
              <a:buFont typeface="Arial" charset="0"/>
              <a:buChar char="•"/>
            </a:pPr>
            <a:endParaRPr lang="de-DE" sz="2000"/>
          </a:p>
          <a:p>
            <a:pPr marL="571500" indent="-571500" algn="l">
              <a:buFont typeface="Arial" charset="0"/>
              <a:buChar char="•"/>
            </a:pPr>
            <a:r>
              <a:rPr lang="de-DE" sz="2000"/>
              <a:t>free service (at least when used modestly)</a:t>
            </a:r>
          </a:p>
          <a:p>
            <a:pPr marL="571500" indent="-571500" algn="l">
              <a:buFont typeface="Arial" charset="0"/>
              <a:buChar char="•"/>
            </a:pPr>
            <a:endParaRPr lang="de-DE" sz="2000"/>
          </a:p>
          <a:p>
            <a:pPr marL="571500" indent="-571500" algn="l">
              <a:buFont typeface="Arial" charset="0"/>
              <a:buChar char="•"/>
            </a:pPr>
            <a:r>
              <a:rPr lang="de-DE" sz="2000"/>
              <a:t>input/output: places, names, coordinates, meta information, maps, ...</a:t>
            </a:r>
          </a:p>
          <a:p>
            <a:pPr marL="571500" indent="-571500" algn="l">
              <a:buFont typeface="Arial" charset="0"/>
              <a:buChar char="•"/>
            </a:pPr>
            <a:endParaRPr lang="de-DE" sz="2000"/>
          </a:p>
          <a:p>
            <a:pPr marL="571500" indent="-571500" algn="l">
              <a:buFont typeface="Arial" charset="0"/>
              <a:buChar char="•"/>
            </a:pPr>
            <a:r>
              <a:rPr lang="de-DE" sz="2000"/>
              <a:t>see also: </a:t>
            </a:r>
            <a:r>
              <a:rPr lang="de-DE" sz="2000">
                <a:hlinkClick r:id="rId2"/>
              </a:rPr>
              <a:t>https://developers.google.com/maps/documentation/</a:t>
            </a:r>
            <a:r>
              <a:rPr lang="de-DE" sz="2000"/>
              <a:t> </a:t>
            </a:r>
          </a:p>
          <a:p>
            <a:pPr marL="571500" indent="-571500" algn="l">
              <a:buFont typeface="Arial" charset="0"/>
              <a:buChar char="•"/>
            </a:pPr>
            <a:endParaRPr lang="de-DE" sz="2000"/>
          </a:p>
          <a:p>
            <a:pPr algn="l"/>
            <a:r>
              <a:rPr lang="de-DE" sz="2400">
                <a:solidFill>
                  <a:schemeClr val="accent1"/>
                </a:solidFill>
              </a:rPr>
              <a:t>Potential use cases</a:t>
            </a:r>
          </a:p>
          <a:p>
            <a:pPr algn="l"/>
            <a:endParaRPr lang="de-DE" sz="2400">
              <a:solidFill>
                <a:schemeClr val="accent1"/>
              </a:solidFill>
            </a:endParaRPr>
          </a:p>
          <a:p>
            <a:pPr marL="571500" indent="-571500" algn="l">
              <a:buFont typeface="Arial" charset="0"/>
              <a:buChar char="•"/>
            </a:pPr>
            <a:r>
              <a:rPr lang="de-DE" sz="2000"/>
              <a:t>geocode observations based on address, city, post code, ...</a:t>
            </a:r>
          </a:p>
          <a:p>
            <a:pPr marL="571500" indent="-571500" algn="l">
              <a:buFont typeface="Arial" charset="0"/>
              <a:buChar char="•"/>
            </a:pPr>
            <a:endParaRPr lang="de-DE" sz="2000"/>
          </a:p>
          <a:p>
            <a:pPr marL="571500" indent="-571500" algn="l">
              <a:buFont typeface="Arial" charset="0"/>
              <a:buChar char="•"/>
            </a:pPr>
            <a:r>
              <a:rPr lang="de-DE" sz="2000"/>
              <a:t>calculate distances between observations</a:t>
            </a:r>
          </a:p>
          <a:p>
            <a:pPr marL="571500" indent="-571500" algn="l">
              <a:buFont typeface="Arial" charset="0"/>
              <a:buChar char="•"/>
            </a:pPr>
            <a:endParaRPr lang="de-DE" sz="2000"/>
          </a:p>
          <a:p>
            <a:pPr marL="571500" indent="-571500" algn="l">
              <a:buFont typeface="Arial" charset="0"/>
              <a:buChar char="•"/>
            </a:pPr>
            <a:r>
              <a:rPr lang="de-DE" sz="2000"/>
              <a:t>map observations</a:t>
            </a:r>
          </a:p>
          <a:p>
            <a:pPr marL="571500" indent="-571500" algn="l">
              <a:buFont typeface="Arial" charset="0"/>
              <a:buChar char="•"/>
            </a:pPr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87230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0"/>
            <a:ext cx="9144000" cy="82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smtClean="0"/>
              <a:t>Example: Google Maps API</a:t>
            </a:r>
            <a:endParaRPr lang="de-DE" sz="4000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059" y="1010035"/>
            <a:ext cx="8278432" cy="26335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de-DE" sz="2400" smtClean="0"/>
          </a:p>
        </p:txBody>
      </p:sp>
      <p:sp>
        <p:nvSpPr>
          <p:cNvPr id="5" name="Textfeld 4"/>
          <p:cNvSpPr txBox="1"/>
          <p:nvPr/>
        </p:nvSpPr>
        <p:spPr>
          <a:xfrm>
            <a:off x="0" y="1010035"/>
            <a:ext cx="9144000" cy="58477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library(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ggmap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geocode(“Humboldt University, Berlin”)</a:t>
            </a:r>
          </a:p>
        </p:txBody>
      </p:sp>
      <p:sp>
        <p:nvSpPr>
          <p:cNvPr id="3" name="Rechteck 2"/>
          <p:cNvSpPr/>
          <p:nvPr/>
        </p:nvSpPr>
        <p:spPr>
          <a:xfrm>
            <a:off x="0" y="162234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Consolas" charset="0"/>
                <a:ea typeface="Consolas" charset="0"/>
                <a:cs typeface="Consolas" charset="0"/>
              </a:rPr>
              <a:t>Source : https://maps.googleapis.com/maps/api/geocode/json?address= Humboldt%20University%2C%20Berlin</a:t>
            </a:r>
          </a:p>
          <a:p>
            <a:r>
              <a:rPr lang="en-US">
                <a:latin typeface="Consolas" charset="0"/>
                <a:ea typeface="Consolas" charset="0"/>
                <a:cs typeface="Consolas" charset="0"/>
              </a:rPr>
              <a:t>       lon      lat</a:t>
            </a:r>
          </a:p>
          <a:p>
            <a:r>
              <a:rPr lang="en-US">
                <a:latin typeface="Consolas" charset="0"/>
                <a:ea typeface="Consolas" charset="0"/>
                <a:cs typeface="Consolas" charset="0"/>
              </a:rPr>
              <a:t>1 13.39366 52.51788</a:t>
            </a:r>
          </a:p>
        </p:txBody>
      </p:sp>
      <p:sp>
        <p:nvSpPr>
          <p:cNvPr id="7" name="Rechteck 6"/>
          <p:cNvSpPr/>
          <p:nvPr/>
        </p:nvSpPr>
        <p:spPr>
          <a:xfrm>
            <a:off x="725181" y="3561550"/>
            <a:ext cx="772489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>
                <a:latin typeface="Consolas" charset="0"/>
                <a:ea typeface="Consolas" charset="0"/>
                <a:cs typeface="Consolas" charset="0"/>
              </a:rPr>
              <a:t>{ </a:t>
            </a:r>
          </a:p>
          <a:p>
            <a:r>
              <a:rPr lang="de-DE" sz="1400">
                <a:latin typeface="Consolas" charset="0"/>
                <a:ea typeface="Consolas" charset="0"/>
                <a:cs typeface="Consolas" charset="0"/>
              </a:rPr>
              <a:t>"address_components" : [ </a:t>
            </a:r>
          </a:p>
          <a:p>
            <a:r>
              <a:rPr lang="de-DE" sz="1400">
                <a:latin typeface="Consolas" charset="0"/>
                <a:ea typeface="Consolas" charset="0"/>
                <a:cs typeface="Consolas" charset="0"/>
              </a:rPr>
              <a:t>	{ "long_name" : "Germany", </a:t>
            </a:r>
          </a:p>
          <a:p>
            <a:r>
              <a:rPr lang="de-DE" sz="1400">
                <a:latin typeface="Consolas" charset="0"/>
                <a:ea typeface="Consolas" charset="0"/>
                <a:cs typeface="Consolas" charset="0"/>
              </a:rPr>
              <a:t>	  "short_name" : "DE", </a:t>
            </a:r>
          </a:p>
          <a:p>
            <a:r>
              <a:rPr lang="de-DE" sz="1400">
                <a:latin typeface="Consolas" charset="0"/>
                <a:ea typeface="Consolas" charset="0"/>
                <a:cs typeface="Consolas" charset="0"/>
              </a:rPr>
              <a:t>	  "types" : [ "country", "political" ]}, </a:t>
            </a:r>
          </a:p>
          <a:p>
            <a:r>
              <a:rPr lang="de-DE" sz="1400">
                <a:latin typeface="Consolas" charset="0"/>
                <a:ea typeface="Consolas" charset="0"/>
                <a:cs typeface="Consolas" charset="0"/>
              </a:rPr>
              <a:t>	{ "long_name" : "10099", </a:t>
            </a:r>
          </a:p>
          <a:p>
            <a:r>
              <a:rPr lang="de-DE" sz="1400">
                <a:latin typeface="Consolas" charset="0"/>
                <a:ea typeface="Consolas" charset="0"/>
                <a:cs typeface="Consolas" charset="0"/>
              </a:rPr>
              <a:t>	  "short_name" : "10099", </a:t>
            </a:r>
          </a:p>
          <a:p>
            <a:r>
              <a:rPr lang="de-DE" sz="1400">
                <a:latin typeface="Consolas" charset="0"/>
                <a:ea typeface="Consolas" charset="0"/>
                <a:cs typeface="Consolas" charset="0"/>
              </a:rPr>
              <a:t>	  "types" : [ "postal_code“] }</a:t>
            </a:r>
          </a:p>
          <a:p>
            <a:r>
              <a:rPr lang="de-DE" sz="1400">
                <a:latin typeface="Consolas" charset="0"/>
                <a:ea typeface="Consolas" charset="0"/>
                <a:cs typeface="Consolas" charset="0"/>
              </a:rPr>
              <a:t>], </a:t>
            </a:r>
          </a:p>
          <a:p>
            <a:r>
              <a:rPr lang="de-DE" sz="1400">
                <a:latin typeface="Consolas" charset="0"/>
                <a:ea typeface="Consolas" charset="0"/>
                <a:cs typeface="Consolas" charset="0"/>
              </a:rPr>
              <a:t>"formatted_address" : "Unter den Linden 6, 10099 Berlin, Germany", "location" : { "lat" : 52.517883, "lng" : 13.3936551 }, </a:t>
            </a:r>
          </a:p>
          <a:p>
            <a:r>
              <a:rPr lang="de-DE" sz="1400">
                <a:latin typeface="Consolas" charset="0"/>
                <a:ea typeface="Consolas" charset="0"/>
                <a:cs typeface="Consolas" charset="0"/>
              </a:rPr>
              <a:t>"place_id" : "ChIJI0K8KtZNqEcRxSbyV3Fx5Kk",</a:t>
            </a:r>
          </a:p>
          <a:p>
            <a:r>
              <a:rPr lang="de-DE" sz="1400">
                <a:latin typeface="Consolas" charset="0"/>
                <a:ea typeface="Consolas" charset="0"/>
                <a:cs typeface="Consolas" charset="0"/>
              </a:rPr>
              <a:t>"types" : [ "establishment", "point_of_interest", "university" ] </a:t>
            </a:r>
          </a:p>
          <a:p>
            <a:r>
              <a:rPr lang="de-DE" sz="1400">
                <a:latin typeface="Consolas" charset="0"/>
                <a:ea typeface="Consolas" charset="0"/>
                <a:cs typeface="Consolas" charset="0"/>
              </a:rPr>
              <a:t>} </a:t>
            </a:r>
          </a:p>
          <a:p>
            <a:endParaRPr lang="en-US" sz="140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0" y="3127212"/>
            <a:ext cx="8278432" cy="434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>
                <a:solidFill>
                  <a:schemeClr val="accent1"/>
                </a:solidFill>
              </a:rPr>
              <a:t>Excerpt from raw JSON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5391" y="1644013"/>
            <a:ext cx="8471194" cy="576000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de-DE"/>
          </a:p>
        </p:txBody>
      </p:sp>
      <p:cxnSp>
        <p:nvCxnSpPr>
          <p:cNvPr id="10" name="Gerade Verbindung mit Pfeil 9"/>
          <p:cNvCxnSpPr/>
          <p:nvPr/>
        </p:nvCxnSpPr>
        <p:spPr>
          <a:xfrm flipH="1">
            <a:off x="4454769" y="2323852"/>
            <a:ext cx="7508" cy="15075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2258647" y="5720861"/>
            <a:ext cx="3720122" cy="242277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10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22181"/>
          </a:xfrm>
        </p:spPr>
        <p:txBody>
          <a:bodyPr anchor="ctr">
            <a:normAutofit/>
          </a:bodyPr>
          <a:lstStyle/>
          <a:p>
            <a:pPr algn="l"/>
            <a:r>
              <a:rPr lang="de-DE" sz="4000" smtClean="0"/>
              <a:t>Data on the web</a:t>
            </a:r>
            <a:endParaRPr lang="de-DE" sz="4000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88" y="822181"/>
            <a:ext cx="7662823" cy="578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5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0"/>
            <a:ext cx="9144000" cy="82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smtClean="0"/>
              <a:t>Example: Google Maps API</a:t>
            </a:r>
            <a:endParaRPr lang="de-DE" sz="4000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07428" y="982498"/>
            <a:ext cx="8278432" cy="26335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de-DE" sz="2400" smtClean="0"/>
          </a:p>
        </p:txBody>
      </p:sp>
      <p:sp>
        <p:nvSpPr>
          <p:cNvPr id="5" name="Textfeld 4"/>
          <p:cNvSpPr txBox="1"/>
          <p:nvPr/>
        </p:nvSpPr>
        <p:spPr>
          <a:xfrm>
            <a:off x="0" y="1010035"/>
            <a:ext cx="9144000" cy="107721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library(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ggmap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geocode(“Humboldt University, Berlin”)</a:t>
            </a:r>
          </a:p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get_googlemap(“Humboldt University, Berlin”, zoom = 12, maptype = “hybrid”) %&gt;% ggmap()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771" y="2275107"/>
            <a:ext cx="4458525" cy="430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8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0"/>
            <a:ext cx="9144000" cy="82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smtClean="0"/>
              <a:t>Example: Google Maps API</a:t>
            </a:r>
            <a:endParaRPr lang="de-DE" sz="4000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07428" y="982498"/>
            <a:ext cx="8278432" cy="26335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de-DE" sz="2400" smtClean="0"/>
          </a:p>
        </p:txBody>
      </p:sp>
      <p:sp>
        <p:nvSpPr>
          <p:cNvPr id="5" name="Textfeld 4"/>
          <p:cNvSpPr txBox="1"/>
          <p:nvPr/>
        </p:nvSpPr>
        <p:spPr>
          <a:xfrm>
            <a:off x="0" y="1010035"/>
            <a:ext cx="9144000" cy="132343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library(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ggmap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geocode(“Humboldt University, Berlin”)</a:t>
            </a:r>
          </a:p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get_googlemap(“Humboldt University, Berlin”, zoom = 12, maptype = “hybrid”) %&gt;% ggmap()</a:t>
            </a:r>
          </a:p>
          <a:p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ggmap_credentials()</a:t>
            </a:r>
          </a:p>
        </p:txBody>
      </p:sp>
      <p:sp>
        <p:nvSpPr>
          <p:cNvPr id="7" name="Rechteck 6"/>
          <p:cNvSpPr/>
          <p:nvPr/>
        </p:nvSpPr>
        <p:spPr>
          <a:xfrm>
            <a:off x="0" y="2521328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>
                <a:latin typeface="Consolas" charset="0"/>
                <a:ea typeface="Consolas" charset="0"/>
                <a:cs typeface="Consolas" charset="0"/>
              </a:rPr>
              <a:t>Google -    </a:t>
            </a:r>
          </a:p>
          <a:p>
            <a:r>
              <a:rPr lang="de-DE">
                <a:latin typeface="Consolas" charset="0"/>
                <a:ea typeface="Consolas" charset="0"/>
                <a:cs typeface="Consolas" charset="0"/>
              </a:rPr>
              <a:t>key :     </a:t>
            </a:r>
          </a:p>
          <a:p>
            <a:r>
              <a:rPr lang="de-DE">
                <a:latin typeface="Consolas" charset="0"/>
                <a:ea typeface="Consolas" charset="0"/>
                <a:cs typeface="Consolas" charset="0"/>
              </a:rPr>
              <a:t>account_type : standard    </a:t>
            </a:r>
          </a:p>
          <a:p>
            <a:r>
              <a:rPr lang="de-DE">
                <a:latin typeface="Consolas" charset="0"/>
                <a:ea typeface="Consolas" charset="0"/>
                <a:cs typeface="Consolas" charset="0"/>
              </a:rPr>
              <a:t>day_limit : 2500    </a:t>
            </a:r>
          </a:p>
          <a:p>
            <a:r>
              <a:rPr lang="de-DE">
                <a:latin typeface="Consolas" charset="0"/>
                <a:ea typeface="Consolas" charset="0"/>
                <a:cs typeface="Consolas" charset="0"/>
              </a:rPr>
              <a:t>second_limit : 50    </a:t>
            </a:r>
          </a:p>
          <a:p>
            <a:r>
              <a:rPr lang="de-DE">
                <a:latin typeface="Consolas" charset="0"/>
                <a:ea typeface="Consolas" charset="0"/>
                <a:cs typeface="Consolas" charset="0"/>
              </a:rPr>
              <a:t>client :    </a:t>
            </a:r>
          </a:p>
          <a:p>
            <a:r>
              <a:rPr lang="de-DE">
                <a:latin typeface="Consolas" charset="0"/>
                <a:ea typeface="Consolas" charset="0"/>
                <a:cs typeface="Consolas" charset="0"/>
              </a:rPr>
              <a:t>signature :</a:t>
            </a:r>
          </a:p>
          <a:p>
            <a:endParaRPr lang="de-DE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17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0"/>
            <a:ext cx="9144000" cy="82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smtClean="0"/>
              <a:t>Example: Twitter APIs</a:t>
            </a:r>
            <a:endParaRPr lang="de-DE" sz="40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242778" y="824965"/>
            <a:ext cx="8658443" cy="56914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de-DE" sz="2400">
              <a:solidFill>
                <a:schemeClr val="accent1"/>
              </a:solidFill>
            </a:endParaRPr>
          </a:p>
          <a:p>
            <a:pPr marL="571500" indent="-571500" algn="l">
              <a:buFont typeface="Arial" charset="0"/>
              <a:buChar char="•"/>
            </a:pPr>
            <a:r>
              <a:rPr lang="de-DE" sz="2000"/>
              <a:t>Twitter provides access to much of their data for free</a:t>
            </a:r>
          </a:p>
          <a:p>
            <a:pPr marL="571500" indent="-571500" algn="l">
              <a:buFont typeface="Arial" charset="0"/>
              <a:buChar char="•"/>
            </a:pPr>
            <a:endParaRPr lang="de-DE" sz="2000"/>
          </a:p>
          <a:p>
            <a:pPr marL="571500" indent="-571500" algn="l">
              <a:buFont typeface="Arial" charset="0"/>
              <a:buChar char="•"/>
            </a:pPr>
            <a:r>
              <a:rPr lang="de-DE" sz="2000"/>
              <a:t>output: user profile, follower data, tweet collections (keyword-based), ...</a:t>
            </a:r>
          </a:p>
          <a:p>
            <a:pPr marL="571500" indent="-571500" algn="l">
              <a:buFont typeface="Arial" charset="0"/>
              <a:buChar char="•"/>
            </a:pPr>
            <a:endParaRPr lang="de-DE" sz="2000"/>
          </a:p>
          <a:p>
            <a:pPr marL="571500" indent="-571500" algn="l">
              <a:buFont typeface="Arial" charset="0"/>
              <a:buChar char="•"/>
            </a:pPr>
            <a:r>
              <a:rPr lang="de-DE" sz="2000"/>
              <a:t>registration mandatory (see, e.g., </a:t>
            </a:r>
            <a:r>
              <a:rPr lang="de-DE" sz="2000">
                <a:hlinkClick r:id="rId2"/>
              </a:rPr>
              <a:t>http://bit.ly/2mM4WwV</a:t>
            </a:r>
            <a:r>
              <a:rPr lang="de-DE" sz="2000"/>
              <a:t>)</a:t>
            </a:r>
          </a:p>
          <a:p>
            <a:pPr marL="571500" indent="-571500" algn="l">
              <a:buFont typeface="Arial" charset="0"/>
              <a:buChar char="•"/>
            </a:pPr>
            <a:endParaRPr lang="de-DE" sz="2000"/>
          </a:p>
          <a:p>
            <a:pPr marL="571500" indent="-571500" algn="l">
              <a:buFont typeface="Arial" charset="0"/>
              <a:buChar char="•"/>
            </a:pPr>
            <a:r>
              <a:rPr lang="de-DE" sz="2000"/>
              <a:t>see also: </a:t>
            </a:r>
            <a:r>
              <a:rPr lang="de-DE" sz="2000">
                <a:hlinkClick r:id="rId3"/>
              </a:rPr>
              <a:t>https://dev.twitter.com/rest/public</a:t>
            </a:r>
            <a:r>
              <a:rPr lang="de-DE" sz="2000"/>
              <a:t> </a:t>
            </a:r>
          </a:p>
          <a:p>
            <a:pPr marL="571500" indent="-571500" algn="l">
              <a:buFont typeface="Arial" charset="0"/>
              <a:buChar char="•"/>
            </a:pPr>
            <a:endParaRPr lang="de-DE" sz="2400"/>
          </a:p>
          <a:p>
            <a:pPr algn="l"/>
            <a:r>
              <a:rPr lang="de-DE" sz="2400">
                <a:solidFill>
                  <a:schemeClr val="accent1"/>
                </a:solidFill>
              </a:rPr>
              <a:t>Potential use cases</a:t>
            </a:r>
          </a:p>
          <a:p>
            <a:pPr algn="l"/>
            <a:endParaRPr lang="de-DE" sz="2400">
              <a:solidFill>
                <a:schemeClr val="accent1"/>
              </a:solidFill>
            </a:endParaRPr>
          </a:p>
          <a:p>
            <a:pPr marL="571500" indent="-571500" algn="l">
              <a:buFont typeface="Arial" charset="0"/>
              <a:buChar char="•"/>
            </a:pPr>
            <a:r>
              <a:rPr lang="de-DE" sz="2000"/>
              <a:t>analyze users‘ output (tweets, retweets)</a:t>
            </a:r>
          </a:p>
          <a:p>
            <a:pPr marL="571500" indent="-571500" algn="l">
              <a:buFont typeface="Arial" charset="0"/>
              <a:buChar char="•"/>
            </a:pPr>
            <a:endParaRPr lang="de-DE" sz="2000"/>
          </a:p>
          <a:p>
            <a:pPr marL="571500" indent="-571500" algn="l">
              <a:buFont typeface="Arial" charset="0"/>
              <a:buChar char="•"/>
            </a:pPr>
            <a:r>
              <a:rPr lang="de-DE" sz="2000"/>
              <a:t>analyze follower networks</a:t>
            </a:r>
          </a:p>
          <a:p>
            <a:pPr marL="571500" indent="-571500" algn="l">
              <a:buFont typeface="Arial" charset="0"/>
              <a:buChar char="•"/>
            </a:pPr>
            <a:endParaRPr lang="de-DE" sz="2000"/>
          </a:p>
          <a:p>
            <a:pPr marL="571500" indent="-571500" algn="l">
              <a:buFont typeface="Arial" charset="0"/>
              <a:buChar char="•"/>
            </a:pPr>
            <a:r>
              <a:rPr lang="de-DE" sz="2000"/>
              <a:t>real-time tracking of activity on the platform</a:t>
            </a:r>
          </a:p>
          <a:p>
            <a:pPr marL="571500" indent="-571500" algn="l">
              <a:buFont typeface="Arial" charset="0"/>
              <a:buChar char="•"/>
            </a:pPr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174363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0"/>
            <a:ext cx="9144000" cy="82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smtClean="0"/>
              <a:t>Example: Twitter APIs</a:t>
            </a:r>
            <a:endParaRPr lang="de-DE" sz="4000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07428" y="982498"/>
            <a:ext cx="8278432" cy="26335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de-DE" sz="2400" smtClean="0"/>
          </a:p>
        </p:txBody>
      </p:sp>
      <p:sp>
        <p:nvSpPr>
          <p:cNvPr id="5" name="Textfeld 4"/>
          <p:cNvSpPr txBox="1"/>
          <p:nvPr/>
        </p:nvSpPr>
        <p:spPr>
          <a:xfrm>
            <a:off x="0" y="925905"/>
            <a:ext cx="9144000" cy="156966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>
                <a:latin typeface="Consolas" charset="0"/>
                <a:ea typeface="Consolas" charset="0"/>
                <a:cs typeface="Consolas" charset="0"/>
              </a:rPr>
              <a:t>library(rtweet)</a:t>
            </a:r>
          </a:p>
          <a:p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r>
              <a:rPr lang="de-DE" sz="1600">
                <a:latin typeface="Consolas" charset="0"/>
                <a:ea typeface="Consolas" charset="0"/>
                <a:cs typeface="Consolas" charset="0"/>
              </a:rPr>
              <a:t>## search for tweets</a:t>
            </a:r>
          </a:p>
          <a:p>
            <a:r>
              <a:rPr lang="de-DE" sz="1600">
                <a:latin typeface="Consolas" charset="0"/>
                <a:ea typeface="Consolas" charset="0"/>
                <a:cs typeface="Consolas" charset="0"/>
              </a:rPr>
              <a:t>tweets_aapor &lt;- search_tweets("#AAPOR", n = 100)</a:t>
            </a:r>
          </a:p>
          <a:p>
            <a:r>
              <a:rPr lang="de-DE" sz="1600">
                <a:latin typeface="Consolas" charset="0"/>
                <a:ea typeface="Consolas" charset="0"/>
                <a:cs typeface="Consolas" charset="0"/>
              </a:rPr>
              <a:t>names(tweets_aapor)</a:t>
            </a:r>
          </a:p>
          <a:p>
            <a:r>
              <a:rPr lang="de-DE" sz="1600">
                <a:latin typeface="Consolas" charset="0"/>
                <a:ea typeface="Consolas" charset="0"/>
                <a:cs typeface="Consolas" charset="0"/>
              </a:rPr>
              <a:t>tweets_aapor$text[1:3]</a:t>
            </a:r>
          </a:p>
        </p:txBody>
      </p:sp>
      <p:sp>
        <p:nvSpPr>
          <p:cNvPr id="9" name="Rechteck 8"/>
          <p:cNvSpPr/>
          <p:nvPr/>
        </p:nvSpPr>
        <p:spPr>
          <a:xfrm>
            <a:off x="0" y="276986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Searching for tweets...</a:t>
            </a:r>
          </a:p>
          <a:p>
            <a:r>
              <a:rPr lang="de-DE" sz="120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Finished collecting tweets!</a:t>
            </a:r>
          </a:p>
        </p:txBody>
      </p:sp>
      <p:sp>
        <p:nvSpPr>
          <p:cNvPr id="10" name="Rechteck 9"/>
          <p:cNvSpPr/>
          <p:nvPr/>
        </p:nvSpPr>
        <p:spPr>
          <a:xfrm>
            <a:off x="0" y="3295402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mr-IN" sz="1200">
                <a:latin typeface="Consolas" charset="0"/>
                <a:ea typeface="Consolas" charset="0"/>
                <a:cs typeface="Consolas" charset="0"/>
              </a:rPr>
              <a:t>[1] "screen_name"                    "user_id"                        "created_at"                     </a:t>
            </a:r>
            <a:endParaRPr lang="de-DE" sz="1200">
              <a:latin typeface="Consolas" charset="0"/>
              <a:ea typeface="Consolas" charset="0"/>
              <a:cs typeface="Consolas" charset="0"/>
            </a:endParaRPr>
          </a:p>
          <a:p>
            <a:r>
              <a:rPr lang="de-DE" sz="120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mr-IN" sz="1200">
                <a:latin typeface="Consolas" charset="0"/>
                <a:ea typeface="Consolas" charset="0"/>
                <a:cs typeface="Consolas" charset="0"/>
              </a:rPr>
              <a:t>[4] "status_id"                      "text"                           "retweet_count"                  </a:t>
            </a:r>
            <a:endParaRPr lang="de-DE" sz="1200">
              <a:latin typeface="Consolas" charset="0"/>
              <a:ea typeface="Consolas" charset="0"/>
              <a:cs typeface="Consolas" charset="0"/>
            </a:endParaRPr>
          </a:p>
          <a:p>
            <a:r>
              <a:rPr lang="de-DE" sz="120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mr-IN" sz="1200">
                <a:latin typeface="Consolas" charset="0"/>
                <a:ea typeface="Consolas" charset="0"/>
                <a:cs typeface="Consolas" charset="0"/>
              </a:rPr>
              <a:t>[7] "favorite_count"                 "is_quote_status"                "quote_status_id"               </a:t>
            </a:r>
            <a:endParaRPr lang="de-DE" sz="1200">
              <a:latin typeface="Consolas" charset="0"/>
              <a:ea typeface="Consolas" charset="0"/>
              <a:cs typeface="Consolas" charset="0"/>
            </a:endParaRPr>
          </a:p>
          <a:p>
            <a:r>
              <a:rPr lang="mr-IN" sz="1200">
                <a:latin typeface="Consolas" charset="0"/>
                <a:ea typeface="Consolas" charset="0"/>
                <a:cs typeface="Consolas" charset="0"/>
              </a:rPr>
              <a:t>[10] "is_retweet"                     "retweet_status_id"              "in_reply_to_status_status_id“</a:t>
            </a:r>
            <a:endParaRPr lang="de-DE" sz="1200">
              <a:latin typeface="Consolas" charset="0"/>
              <a:ea typeface="Consolas" charset="0"/>
              <a:cs typeface="Consolas" charset="0"/>
            </a:endParaRPr>
          </a:p>
          <a:p>
            <a:r>
              <a:rPr lang="mr-IN" sz="1200">
                <a:latin typeface="Consolas" charset="0"/>
                <a:ea typeface="Consolas" charset="0"/>
                <a:cs typeface="Consolas" charset="0"/>
              </a:rPr>
              <a:t>[13] "in_reply_to_status_user_id"     "in_reply_to_status_screen_name" "lang“</a:t>
            </a:r>
            <a:endParaRPr lang="de-DE" sz="1200">
              <a:latin typeface="Consolas" charset="0"/>
              <a:ea typeface="Consolas" charset="0"/>
              <a:cs typeface="Consolas" charset="0"/>
            </a:endParaRPr>
          </a:p>
          <a:p>
            <a:r>
              <a:rPr lang="mr-IN" sz="1200">
                <a:latin typeface="Consolas" charset="0"/>
                <a:ea typeface="Consolas" charset="0"/>
                <a:cs typeface="Consolas" charset="0"/>
              </a:rPr>
              <a:t>[16] "source"                         "media_id"                       "media_url"                     [19] "media_url_expanded"             "urls"                           "urls_display"                  [22] "urls_expanded"                  "mentions_screen_name"           "mentions_user_id"              [25] "symbols"                        "hashtags"                       "coordinates"                   [28] "place_id"                       "place_type"                     "place_name"                    [31] "place_full_name"                "country_code"                   "country"                       [34] "bounding_box_coordinates"       "bounding_box_type"</a:t>
            </a:r>
            <a:endParaRPr lang="de-DE" sz="120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0" y="5731469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>
                <a:latin typeface="Consolas" charset="0"/>
                <a:ea typeface="Consolas" charset="0"/>
                <a:cs typeface="Consolas" charset="0"/>
              </a:rPr>
              <a:t> [1] "Come on, #AAPOR research nerds. I know you want to register for this. https://t.co/GpS7vGX6pb" </a:t>
            </a:r>
          </a:p>
          <a:p>
            <a:r>
              <a:rPr lang="de-DE" sz="1200">
                <a:latin typeface="Consolas" charset="0"/>
                <a:ea typeface="Consolas" charset="0"/>
                <a:cs typeface="Consolas" charset="0"/>
              </a:rPr>
              <a:t> [2] " @kyleymcg: Have you registered for the next #AAPOR Webinar on 4/12? A Primer to Web Scraping w/ R by @simonsaysnothin https://t.co/exFDD… "                                  </a:t>
            </a:r>
          </a:p>
          <a:p>
            <a:r>
              <a:rPr lang="de-DE" sz="1200">
                <a:latin typeface="Consolas" charset="0"/>
                <a:ea typeface="Consolas" charset="0"/>
                <a:cs typeface="Consolas" charset="0"/>
              </a:rPr>
              <a:t> [3] " @AAPOR: 2017 #AAPOR Award Winners Announced and will be honored during the Annual Conference in New Orleans. https://t.co/eLfP0F5iNR "</a:t>
            </a:r>
          </a:p>
        </p:txBody>
      </p:sp>
    </p:spTree>
    <p:extLst>
      <p:ext uri="{BB962C8B-B14F-4D97-AF65-F5344CB8AC3E}">
        <p14:creationId xmlns:p14="http://schemas.microsoft.com/office/powerpoint/2010/main" val="29443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0"/>
            <a:ext cx="9144000" cy="82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smtClean="0"/>
              <a:t>Wrap-up</a:t>
            </a:r>
            <a:endParaRPr lang="de-DE" sz="4000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07428" y="982498"/>
            <a:ext cx="8278432" cy="26335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>
                <a:solidFill>
                  <a:schemeClr val="accent1"/>
                </a:solidFill>
              </a:rPr>
              <a:t>Advantages of data gathering with APIs</a:t>
            </a:r>
          </a:p>
          <a:p>
            <a:pPr algn="l"/>
            <a:endParaRPr lang="de-DE" sz="2400">
              <a:solidFill>
                <a:schemeClr val="accent1"/>
              </a:solidFill>
            </a:endParaRPr>
          </a:p>
          <a:p>
            <a:pPr marL="571500" indent="-571500" algn="l">
              <a:buFont typeface="Arial" charset="0"/>
              <a:buChar char="•"/>
            </a:pPr>
            <a:r>
              <a:rPr lang="de-DE" sz="2000"/>
              <a:t>pure data collection without “layout waste“</a:t>
            </a:r>
          </a:p>
          <a:p>
            <a:pPr marL="571500" indent="-571500" algn="l">
              <a:buFont typeface="Arial" charset="0"/>
              <a:buChar char="•"/>
            </a:pPr>
            <a:endParaRPr lang="de-DE" sz="2000"/>
          </a:p>
          <a:p>
            <a:pPr marL="571500" indent="-571500" algn="l">
              <a:buFont typeface="Arial" charset="0"/>
              <a:buChar char="•"/>
            </a:pPr>
            <a:r>
              <a:rPr lang="de-DE" sz="2000"/>
              <a:t>standardized data access, robustness of calls</a:t>
            </a:r>
          </a:p>
          <a:p>
            <a:pPr marL="571500" indent="-571500" algn="l">
              <a:buFont typeface="Arial" charset="0"/>
              <a:buChar char="•"/>
            </a:pPr>
            <a:endParaRPr lang="de-DE" sz="2000"/>
          </a:p>
          <a:p>
            <a:pPr marL="571500" indent="-571500" algn="l">
              <a:buFont typeface="Arial" charset="0"/>
              <a:buChar char="•"/>
            </a:pPr>
            <a:r>
              <a:rPr lang="de-DE" sz="2000"/>
              <a:t>de facto automatic agreement of data owner</a:t>
            </a:r>
          </a:p>
          <a:p>
            <a:pPr marL="571500" indent="-571500" algn="l">
              <a:buFont typeface="Arial" charset="0"/>
              <a:buChar char="•"/>
            </a:pPr>
            <a:endParaRPr lang="de-DE" sz="2400"/>
          </a:p>
          <a:p>
            <a:pPr marL="571500" indent="-571500" algn="l">
              <a:buFont typeface="Arial" charset="0"/>
              <a:buChar char="•"/>
            </a:pPr>
            <a:endParaRPr lang="de-DE" sz="2400" smtClean="0"/>
          </a:p>
          <a:p>
            <a:pPr marL="571500" indent="-571500" algn="l">
              <a:buFont typeface="Arial" charset="0"/>
              <a:buChar char="•"/>
            </a:pPr>
            <a:endParaRPr lang="de-DE" sz="2400"/>
          </a:p>
          <a:p>
            <a:pPr marL="571500" indent="-571500" algn="l">
              <a:buFont typeface="Arial" charset="0"/>
              <a:buChar char="•"/>
            </a:pPr>
            <a:endParaRPr lang="de-DE" sz="2400" smtClean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07428" y="3776353"/>
            <a:ext cx="8278432" cy="27340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>
                <a:solidFill>
                  <a:schemeClr val="accent1"/>
                </a:solidFill>
              </a:rPr>
              <a:t>Potential pitfalls</a:t>
            </a:r>
          </a:p>
          <a:p>
            <a:pPr marL="571500" indent="-571500" algn="l">
              <a:buFont typeface="Arial" charset="0"/>
              <a:buChar char="•"/>
            </a:pPr>
            <a:endParaRPr lang="de-DE" sz="2400"/>
          </a:p>
          <a:p>
            <a:pPr marL="571500" indent="-571500" algn="l">
              <a:buFont typeface="Arial" charset="0"/>
              <a:buChar char="•"/>
            </a:pPr>
            <a:r>
              <a:rPr lang="de-DE" sz="2000"/>
              <a:t>requires you to understand the basics of the API architecture (or to the piece of software that links to it, e.g., an R package)</a:t>
            </a:r>
          </a:p>
          <a:p>
            <a:pPr marL="571500" indent="-571500" algn="l">
              <a:buFont typeface="Arial" charset="0"/>
              <a:buChar char="•"/>
            </a:pPr>
            <a:endParaRPr lang="de-DE" sz="2000"/>
          </a:p>
          <a:p>
            <a:pPr marL="571500" indent="-571500" algn="l">
              <a:buFont typeface="Arial" charset="0"/>
              <a:buChar char="•"/>
            </a:pPr>
            <a:r>
              <a:rPr lang="de-DE" sz="2000"/>
              <a:t>dependent upon API suppliers; sometimes requires registration</a:t>
            </a:r>
          </a:p>
          <a:p>
            <a:pPr marL="571500" indent="-571500" algn="l">
              <a:buFont typeface="Arial" charset="0"/>
              <a:buChar char="•"/>
            </a:pPr>
            <a:endParaRPr lang="de-DE" sz="2000"/>
          </a:p>
          <a:p>
            <a:pPr marL="571500" indent="-571500" algn="l">
              <a:buFont typeface="Arial" charset="0"/>
              <a:buChar char="•"/>
            </a:pPr>
            <a:r>
              <a:rPr lang="de-DE" sz="2000"/>
              <a:t>not always free</a:t>
            </a:r>
          </a:p>
          <a:p>
            <a:pPr marL="571500" indent="-571500" algn="l">
              <a:buFont typeface="Arial" charset="0"/>
              <a:buChar char="•"/>
            </a:pPr>
            <a:endParaRPr lang="de-DE" sz="2400" smtClean="0"/>
          </a:p>
        </p:txBody>
      </p:sp>
    </p:spTree>
    <p:extLst>
      <p:ext uri="{BB962C8B-B14F-4D97-AF65-F5344CB8AC3E}">
        <p14:creationId xmlns:p14="http://schemas.microsoft.com/office/powerpoint/2010/main" val="23343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0"/>
            <a:ext cx="9144000" cy="82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smtClean="0"/>
              <a:t>Wrap-up</a:t>
            </a:r>
            <a:endParaRPr lang="de-DE" sz="4000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07428" y="982498"/>
            <a:ext cx="7257154" cy="26335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>
                <a:solidFill>
                  <a:schemeClr val="accent1"/>
                </a:solidFill>
              </a:rPr>
              <a:t>Resources</a:t>
            </a:r>
          </a:p>
          <a:p>
            <a:pPr algn="l"/>
            <a:endParaRPr lang="de-DE" sz="2400">
              <a:solidFill>
                <a:schemeClr val="accent1"/>
              </a:solidFill>
            </a:endParaRPr>
          </a:p>
          <a:p>
            <a:pPr algn="l"/>
            <a:endParaRPr lang="de-DE" sz="2400">
              <a:solidFill>
                <a:schemeClr val="accent1"/>
              </a:solidFill>
            </a:endParaRPr>
          </a:p>
          <a:p>
            <a:pPr marL="571500" indent="-571500" algn="l">
              <a:buFont typeface="Arial" charset="0"/>
              <a:buChar char="•"/>
            </a:pPr>
            <a:r>
              <a:rPr lang="de-DE" sz="2000"/>
              <a:t>Collection of APIs on the web: </a:t>
            </a:r>
            <a:r>
              <a:rPr lang="de-DE" sz="2000">
                <a:ea typeface="Consolas" charset="0"/>
                <a:cs typeface="Consolas" charset="0"/>
                <a:hlinkClick r:id="rId2"/>
              </a:rPr>
              <a:t>http://www.programmableweb.com/apis</a:t>
            </a:r>
            <a:endParaRPr lang="de-DE" sz="2000">
              <a:ea typeface="Consolas" charset="0"/>
              <a:cs typeface="Consolas" charset="0"/>
            </a:endParaRPr>
          </a:p>
          <a:p>
            <a:pPr marL="571500" indent="-571500" algn="l">
              <a:buFont typeface="Arial" charset="0"/>
              <a:buChar char="•"/>
            </a:pPr>
            <a:endParaRPr lang="de-DE" sz="2000"/>
          </a:p>
          <a:p>
            <a:pPr marL="571500" indent="-571500" algn="l">
              <a:buFont typeface="Arial" charset="0"/>
              <a:buChar char="•"/>
            </a:pPr>
            <a:r>
              <a:rPr lang="de-DE" sz="2000"/>
              <a:t>rOpenSci: Collection of R-API interfaces: </a:t>
            </a:r>
            <a:r>
              <a:rPr lang="de-DE" sz="2000">
                <a:ea typeface="Consolas" charset="0"/>
                <a:cs typeface="Consolas" charset="0"/>
                <a:hlinkClick r:id="rId3"/>
              </a:rPr>
              <a:t>http://ropensci.org/packages/</a:t>
            </a:r>
            <a:r>
              <a:rPr lang="de-DE" sz="2000">
                <a:ea typeface="Consolas" charset="0"/>
                <a:cs typeface="Consolas" charset="0"/>
              </a:rPr>
              <a:t> </a:t>
            </a:r>
          </a:p>
          <a:p>
            <a:pPr marL="571500" indent="-571500" algn="l">
              <a:buFont typeface="Arial" charset="0"/>
              <a:buChar char="•"/>
            </a:pPr>
            <a:endParaRPr lang="de-DE" sz="2000"/>
          </a:p>
          <a:p>
            <a:pPr marL="571500" indent="-571500" algn="l">
              <a:buFont typeface="Arial" charset="0"/>
              <a:buChar char="•"/>
            </a:pPr>
            <a:r>
              <a:rPr lang="de-DE" sz="2000"/>
              <a:t>Twitter mining with R: </a:t>
            </a:r>
            <a:r>
              <a:rPr lang="de-DE" sz="2000">
                <a:ea typeface="Consolas" charset="0"/>
                <a:cs typeface="Consolas" charset="0"/>
                <a:hlinkClick r:id="rId4"/>
              </a:rPr>
              <a:t>https://mkearney.github.io/rtweet/index.html</a:t>
            </a:r>
            <a:r>
              <a:rPr lang="de-DE" sz="2000">
                <a:ea typeface="Consolas" charset="0"/>
                <a:cs typeface="Consolas" charset="0"/>
              </a:rPr>
              <a:t> </a:t>
            </a:r>
          </a:p>
          <a:p>
            <a:pPr marL="571500" indent="-571500" algn="l">
              <a:buFont typeface="Arial" charset="0"/>
              <a:buChar char="•"/>
            </a:pPr>
            <a:endParaRPr lang="de-DE" sz="2400"/>
          </a:p>
          <a:p>
            <a:pPr marL="571500" indent="-571500" algn="l">
              <a:buFont typeface="Arial" charset="0"/>
              <a:buChar char="•"/>
            </a:pPr>
            <a:endParaRPr lang="de-DE" sz="2400"/>
          </a:p>
          <a:p>
            <a:pPr marL="571500" indent="-571500" algn="l">
              <a:buFont typeface="Arial" charset="0"/>
              <a:buChar char="•"/>
            </a:pPr>
            <a:endParaRPr lang="de-DE" sz="2400" smtClean="0"/>
          </a:p>
          <a:p>
            <a:pPr marL="571500" indent="-571500" algn="l">
              <a:buFont typeface="Arial" charset="0"/>
              <a:buChar char="•"/>
            </a:pPr>
            <a:endParaRPr lang="de-DE" sz="2400"/>
          </a:p>
          <a:p>
            <a:pPr marL="571500" indent="-571500" algn="l">
              <a:buFont typeface="Arial" charset="0"/>
              <a:buChar char="•"/>
            </a:pPr>
            <a:endParaRPr lang="de-DE" sz="2400" smtClean="0"/>
          </a:p>
        </p:txBody>
      </p:sp>
    </p:spTree>
    <p:extLst>
      <p:ext uri="{BB962C8B-B14F-4D97-AF65-F5344CB8AC3E}">
        <p14:creationId xmlns:p14="http://schemas.microsoft.com/office/powerpoint/2010/main" val="167583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0" y="1440872"/>
            <a:ext cx="9144000" cy="822181"/>
          </a:xfrm>
        </p:spPr>
        <p:txBody>
          <a:bodyPr anchor="ctr">
            <a:normAutofit/>
          </a:bodyPr>
          <a:lstStyle/>
          <a:p>
            <a:r>
              <a:rPr lang="de-DE" sz="4000"/>
              <a:t>Outlook and helpful resources</a:t>
            </a:r>
            <a:endParaRPr lang="de-DE" sz="4000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217" y="2660514"/>
            <a:ext cx="5087566" cy="254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0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22181"/>
          </a:xfrm>
        </p:spPr>
        <p:txBody>
          <a:bodyPr anchor="ctr">
            <a:normAutofit/>
          </a:bodyPr>
          <a:lstStyle/>
          <a:p>
            <a:pPr algn="l"/>
            <a:r>
              <a:rPr lang="de-DE" sz="4000" smtClean="0"/>
              <a:t> Web technologies</a:t>
            </a:r>
            <a:endParaRPr lang="de-DE" sz="4000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22" y="1434662"/>
            <a:ext cx="8441155" cy="427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7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0"/>
            <a:ext cx="9144000" cy="82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smtClean="0"/>
              <a:t>Three next steps for you (takes less than 3 hours)</a:t>
            </a:r>
            <a:endParaRPr lang="de-DE" sz="4000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614855" y="1651045"/>
            <a:ext cx="7721749" cy="42536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4500" indent="-444500" algn="l">
              <a:buFont typeface="+mj-lt"/>
              <a:buAutoNum type="arabicPeriod"/>
            </a:pPr>
            <a:r>
              <a:rPr lang="de-DE" sz="2400" smtClean="0"/>
              <a:t>Go to the following website and                                the repository to your desktop:</a:t>
            </a:r>
          </a:p>
          <a:p>
            <a:pPr marL="571500" indent="-571500" algn="l">
              <a:buFont typeface="+mj-lt"/>
              <a:buAutoNum type="arabicPeriod"/>
            </a:pPr>
            <a:endParaRPr lang="de-DE" sz="2400" smtClean="0"/>
          </a:p>
          <a:p>
            <a:r>
              <a:rPr lang="de-DE" sz="2400">
                <a:ea typeface="Consolas" charset="0"/>
                <a:cs typeface="Consolas" charset="0"/>
                <a:hlinkClick r:id="rId2"/>
              </a:rPr>
              <a:t>https://git.io/vyAde</a:t>
            </a:r>
            <a:endParaRPr lang="de-DE" sz="2400">
              <a:ea typeface="Consolas" charset="0"/>
              <a:cs typeface="Consolas" charset="0"/>
            </a:endParaRPr>
          </a:p>
          <a:p>
            <a:endParaRPr lang="de-DE" sz="2400"/>
          </a:p>
          <a:p>
            <a:pPr marL="444500" indent="-444500" algn="l">
              <a:buFont typeface="+mj-lt"/>
              <a:buAutoNum type="arabicPeriod" startAt="2"/>
            </a:pPr>
            <a:r>
              <a:rPr lang="de-DE" sz="2400"/>
              <a:t>Start with opening </a:t>
            </a:r>
            <a:r>
              <a:rPr lang="de-DE" sz="2200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01-intro.r</a:t>
            </a:r>
            <a:r>
              <a:rPr lang="de-DE" sz="2400"/>
              <a:t> and work through the commented R code. Then do the same with </a:t>
            </a:r>
          </a:p>
          <a:p>
            <a:pPr marL="444500" indent="-444500" algn="l"/>
            <a:r>
              <a:rPr lang="de-DE" sz="2400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de-DE" sz="2200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02-scraping-with-rvest.r</a:t>
            </a:r>
            <a:endParaRPr lang="de-DE" sz="2200"/>
          </a:p>
          <a:p>
            <a:pPr marL="457200" indent="-457200" algn="l">
              <a:buFont typeface="+mj-lt"/>
              <a:buAutoNum type="arabicPeriod" startAt="2"/>
            </a:pPr>
            <a:endParaRPr lang="de-DE" sz="2400"/>
          </a:p>
          <a:p>
            <a:pPr marL="457200" indent="-457200" algn="l">
              <a:buFont typeface="+mj-lt"/>
              <a:buAutoNum type="arabicPeriod" startAt="3"/>
            </a:pPr>
            <a:r>
              <a:rPr lang="de-DE" sz="2400"/>
              <a:t>By modifying existing examples in the code, get better at understanding the individual steps in the process and ultimately start your own scraping projects</a:t>
            </a:r>
          </a:p>
          <a:p>
            <a:pPr marL="457200" indent="-457200" algn="l">
              <a:buFont typeface="+mj-lt"/>
              <a:buAutoNum type="arabicPeriod" startAt="3"/>
            </a:pPr>
            <a:endParaRPr lang="de-DE" sz="2400"/>
          </a:p>
          <a:p>
            <a:pPr marL="457200" indent="-457200" algn="l">
              <a:buFont typeface="+mj-lt"/>
              <a:buAutoNum type="arabicPeriod" startAt="3"/>
            </a:pPr>
            <a:endParaRPr lang="de-DE" sz="240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00" y="1620000"/>
            <a:ext cx="19177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1"/>
            <a:ext cx="9144000" cy="10832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400" smtClean="0"/>
              <a:t>Midterm goals to become a seasoned web scraper (takes 3-5 projects)</a:t>
            </a:r>
          </a:p>
          <a:p>
            <a:pPr algn="l"/>
            <a:endParaRPr lang="de-DE" sz="4000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614855" y="1651045"/>
            <a:ext cx="8120583" cy="42536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4500" indent="-444500" algn="l">
              <a:buFont typeface="+mj-lt"/>
              <a:buAutoNum type="arabicPeriod"/>
            </a:pPr>
            <a:r>
              <a:rPr lang="de-DE" sz="2400" smtClean="0"/>
              <a:t>Learn to understand and construct regular expressions</a:t>
            </a:r>
          </a:p>
          <a:p>
            <a:pPr marL="571500" indent="-571500" algn="l">
              <a:buFont typeface="+mj-lt"/>
              <a:buAutoNum type="arabicPeriod"/>
            </a:pPr>
            <a:endParaRPr lang="de-DE" sz="2400" smtClean="0"/>
          </a:p>
          <a:p>
            <a:r>
              <a:rPr lang="de-DE" sz="2400">
                <a:ea typeface="Consolas" charset="0"/>
                <a:cs typeface="Consolas" charset="0"/>
                <a:hlinkClick r:id="rId2"/>
              </a:rPr>
              <a:t>http://stat545.com/block022_regular-expression.html</a:t>
            </a:r>
            <a:endParaRPr lang="de-DE" sz="2400">
              <a:ea typeface="Consolas" charset="0"/>
              <a:cs typeface="Consolas" charset="0"/>
            </a:endParaRPr>
          </a:p>
          <a:p>
            <a:endParaRPr lang="de-DE" sz="2400"/>
          </a:p>
          <a:p>
            <a:pPr marL="444500" indent="-444500" algn="l">
              <a:buFont typeface="+mj-lt"/>
              <a:buAutoNum type="arabicPeriod" startAt="2"/>
            </a:pPr>
            <a:r>
              <a:rPr lang="de-DE" sz="2400"/>
              <a:t>Learn to build CSS selectors (or XPath expressions) by hand </a:t>
            </a:r>
          </a:p>
          <a:p>
            <a:pPr marL="444500" indent="-444500" algn="l">
              <a:buFont typeface="+mj-lt"/>
              <a:buAutoNum type="arabicPeriod" startAt="2"/>
            </a:pPr>
            <a:endParaRPr lang="de-DE" sz="2400"/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de-DE" sz="2400">
                <a:ea typeface="Consolas" charset="0"/>
                <a:cs typeface="Consolas" charset="0"/>
                <a:hlinkClick r:id="rId3"/>
              </a:rPr>
              <a:t>http://flukeout.github.io/</a:t>
            </a:r>
            <a:r>
              <a:rPr lang="de-DE" sz="2400">
                <a:ea typeface="Consolas" charset="0"/>
                <a:cs typeface="Consolas" charset="0"/>
              </a:rPr>
              <a:t> </a:t>
            </a:r>
            <a:endParaRPr lang="de-DE" sz="2400">
              <a:solidFill>
                <a:prstClr val="black"/>
              </a:solidFill>
              <a:ea typeface="Consolas" charset="0"/>
              <a:cs typeface="Consolas" charset="0"/>
            </a:endParaRPr>
          </a:p>
          <a:p>
            <a:pPr marL="457200" indent="-457200" algn="l">
              <a:buFont typeface="+mj-lt"/>
              <a:buAutoNum type="arabicPeriod" startAt="2"/>
            </a:pPr>
            <a:endParaRPr lang="de-DE" sz="2400"/>
          </a:p>
          <a:p>
            <a:pPr marL="457200" indent="-457200" algn="l">
              <a:buFont typeface="+mj-lt"/>
              <a:buAutoNum type="arabicPeriod" startAt="3"/>
            </a:pPr>
            <a:r>
              <a:rPr lang="de-DE" sz="2400"/>
              <a:t>Integrate more packages in your scraping toolbox</a:t>
            </a:r>
          </a:p>
          <a:p>
            <a:pPr marL="457200" indent="-457200" algn="l">
              <a:buFont typeface="+mj-lt"/>
              <a:buAutoNum type="arabicPeriod" startAt="3"/>
            </a:pPr>
            <a:endParaRPr lang="de-DE" sz="2400"/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de-DE" sz="2400">
                <a:solidFill>
                  <a:prstClr val="black"/>
                </a:solidFill>
                <a:ea typeface="Consolas" charset="0"/>
                <a:cs typeface="Consolas" charset="0"/>
                <a:hlinkClick r:id="rId4"/>
              </a:rPr>
              <a:t>https://cran.r-project.org/ web/views/WebTechnologies.html</a:t>
            </a:r>
            <a:r>
              <a:rPr lang="de-DE" sz="2400">
                <a:solidFill>
                  <a:prstClr val="black"/>
                </a:solidFill>
                <a:ea typeface="Consolas" charset="0"/>
                <a:cs typeface="Consolas" charset="0"/>
              </a:rPr>
              <a:t> </a:t>
            </a:r>
            <a:endParaRPr lang="de-DE" sz="2400"/>
          </a:p>
          <a:p>
            <a:pPr marL="457200" indent="-457200" algn="l">
              <a:buFont typeface="+mj-lt"/>
              <a:buAutoNum type="arabicPeriod" startAt="3"/>
            </a:pPr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95495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22181"/>
          </a:xfrm>
        </p:spPr>
        <p:txBody>
          <a:bodyPr anchor="ctr">
            <a:normAutofit/>
          </a:bodyPr>
          <a:lstStyle/>
          <a:p>
            <a:pPr algn="l"/>
            <a:r>
              <a:rPr lang="de-DE" sz="4000" smtClean="0"/>
              <a:t>Data on the web</a:t>
            </a:r>
            <a:endParaRPr lang="de-DE" sz="40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88" y="822181"/>
            <a:ext cx="7662823" cy="578468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442949" y="3835021"/>
            <a:ext cx="5377218" cy="1132764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205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0" y="0"/>
            <a:ext cx="9144000" cy="82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dirty="0"/>
              <a:t>An accompanying book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563" y="924127"/>
            <a:ext cx="3594158" cy="53199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307428" y="1206229"/>
            <a:ext cx="4322938" cy="503785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charset="0"/>
              <a:buChar char="•"/>
            </a:pPr>
            <a:r>
              <a:rPr lang="de-DE" sz="2400"/>
              <a:t>covers the entire scraping workflow in R and:</a:t>
            </a:r>
          </a:p>
          <a:p>
            <a:pPr marL="939800" indent="-398463" algn="l">
              <a:buFont typeface="Symbol" charset="2"/>
              <a:buChar char="-"/>
            </a:pPr>
            <a:r>
              <a:rPr lang="de-DE" sz="2400"/>
              <a:t>fundamentals of web technologies (HTTP, HTML, XML, JSON, XPath)</a:t>
            </a:r>
          </a:p>
          <a:p>
            <a:pPr marL="939800" indent="-398463" algn="l">
              <a:buFont typeface="Symbol" charset="2"/>
              <a:buChar char="-"/>
            </a:pPr>
            <a:r>
              <a:rPr lang="de-DE" sz="2400"/>
              <a:t>regular expressions</a:t>
            </a:r>
          </a:p>
          <a:p>
            <a:pPr marL="939800" indent="-398463" algn="l">
              <a:buFont typeface="Symbol" charset="2"/>
              <a:buChar char="-"/>
            </a:pPr>
            <a:r>
              <a:rPr lang="de-DE" sz="2400"/>
              <a:t>text mining</a:t>
            </a:r>
          </a:p>
          <a:p>
            <a:pPr marL="939800" indent="-398463" algn="l">
              <a:buFont typeface="Symbol" charset="2"/>
              <a:buChar char="-"/>
            </a:pPr>
            <a:r>
              <a:rPr lang="de-DE" sz="2400"/>
              <a:t>much more</a:t>
            </a:r>
          </a:p>
          <a:p>
            <a:pPr marL="571500" indent="-571500" algn="l">
              <a:buFont typeface="Arial" charset="0"/>
              <a:buChar char="•"/>
            </a:pPr>
            <a:endParaRPr lang="de-DE" sz="2400"/>
          </a:p>
          <a:p>
            <a:pPr marL="571500" indent="-571500" algn="l">
              <a:buFont typeface="Arial" charset="0"/>
              <a:buChar char="•"/>
            </a:pPr>
            <a:r>
              <a:rPr lang="de-DE" sz="2400"/>
              <a:t>published in late 2014 → not entirely up-to-date anymore (we‘re working on 2nd ed.)</a:t>
            </a:r>
          </a:p>
          <a:p>
            <a:pPr marL="571500" indent="-571500" algn="l">
              <a:buFont typeface="Arial" charset="0"/>
              <a:buChar char="•"/>
            </a:pPr>
            <a:endParaRPr lang="de-DE" sz="2400"/>
          </a:p>
          <a:p>
            <a:pPr marL="571500" indent="-571500" algn="l">
              <a:buFont typeface="Arial" charset="0"/>
              <a:buChar char="•"/>
            </a:pPr>
            <a:r>
              <a:rPr lang="de-DE" sz="2400"/>
              <a:t>homepage with materials:</a:t>
            </a:r>
          </a:p>
          <a:p>
            <a:pPr marL="571500" indent="-571500" algn="l">
              <a:buFont typeface="Arial" charset="0"/>
              <a:buChar char="•"/>
            </a:pPr>
            <a:endParaRPr lang="de-DE" sz="2400"/>
          </a:p>
          <a:p>
            <a:r>
              <a:rPr lang="de-DE" sz="2200">
                <a:ea typeface="Consolas" charset="0"/>
                <a:cs typeface="Consolas" charset="0"/>
                <a:hlinkClick r:id="rId3"/>
              </a:rPr>
              <a:t>r-datacollection.com</a:t>
            </a:r>
            <a:r>
              <a:rPr lang="de-DE" sz="2200">
                <a:ea typeface="Consolas" charset="0"/>
                <a:cs typeface="Consolas" charset="0"/>
              </a:rPr>
              <a:t> </a:t>
            </a:r>
          </a:p>
          <a:p>
            <a:pPr marL="571500" indent="-571500" algn="l">
              <a:buFont typeface="Arial" charset="0"/>
              <a:buChar char="•"/>
            </a:pPr>
            <a:endParaRPr lang="de-DE" sz="2400" smtClean="0"/>
          </a:p>
        </p:txBody>
      </p:sp>
    </p:spTree>
    <p:extLst>
      <p:ext uri="{BB962C8B-B14F-4D97-AF65-F5344CB8AC3E}">
        <p14:creationId xmlns:p14="http://schemas.microsoft.com/office/powerpoint/2010/main" val="28538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0" y="0"/>
            <a:ext cx="9144000" cy="82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dirty="0"/>
              <a:t>Other useful books on the market</a:t>
            </a:r>
          </a:p>
        </p:txBody>
      </p:sp>
      <p:sp>
        <p:nvSpPr>
          <p:cNvPr id="8" name="Rechteck 7"/>
          <p:cNvSpPr/>
          <p:nvPr/>
        </p:nvSpPr>
        <p:spPr>
          <a:xfrm>
            <a:off x="197799" y="5171785"/>
            <a:ext cx="26879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de-DE">
                <a:latin typeface="+mj-lt"/>
              </a:rPr>
              <a:t>modern intro to R</a:t>
            </a:r>
          </a:p>
          <a:p>
            <a:pPr marL="285750" indent="-285750">
              <a:buFont typeface="Arial" charset="0"/>
              <a:buChar char="•"/>
            </a:pPr>
            <a:r>
              <a:rPr lang="de-DE">
                <a:latin typeface="+mj-lt"/>
              </a:rPr>
              <a:t>available for free at:</a:t>
            </a:r>
            <a:endParaRPr lang="de-DE">
              <a:latin typeface="+mj-lt"/>
              <a:hlinkClick r:id="rId3"/>
            </a:endParaRPr>
          </a:p>
          <a:p>
            <a:pPr indent="271463"/>
            <a:r>
              <a:rPr lang="de-DE">
                <a:latin typeface="+mj-lt"/>
                <a:hlinkClick r:id="rId3"/>
              </a:rPr>
              <a:t>http://r4ds.had.co.nz/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122" y="1084941"/>
            <a:ext cx="2626865" cy="3824084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38" y="1084941"/>
            <a:ext cx="2632367" cy="3824084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404" y="1084941"/>
            <a:ext cx="2877720" cy="382408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Rechteck 6"/>
          <p:cNvSpPr/>
          <p:nvPr/>
        </p:nvSpPr>
        <p:spPr>
          <a:xfrm>
            <a:off x="3040081" y="5171785"/>
            <a:ext cx="26879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de-DE">
                <a:latin typeface="+mj-lt"/>
              </a:rPr>
              <a:t>helpful at establishing robust (scraping) workflow</a:t>
            </a:r>
            <a:endParaRPr lang="de-DE">
              <a:latin typeface="+mj-lt"/>
              <a:hlinkClick r:id="rId3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943404" y="5171785"/>
            <a:ext cx="28777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de-DE">
                <a:latin typeface="+mj-lt"/>
              </a:rPr>
              <a:t>web scraping works with other programming languages, too!</a:t>
            </a:r>
            <a:endParaRPr lang="de-DE">
              <a:latin typeface="+mj-lt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49002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788275" y="756746"/>
            <a:ext cx="633773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>
                <a:ea typeface="Calibri" charset="0"/>
                <a:cs typeface="Calibri" charset="0"/>
              </a:rPr>
              <a:t>Slides and Materials: </a:t>
            </a:r>
          </a:p>
          <a:p>
            <a:endParaRPr lang="de-DE" sz="2400">
              <a:solidFill>
                <a:schemeClr val="accent1">
                  <a:lumMod val="75000"/>
                </a:schemeClr>
              </a:solidFill>
              <a:latin typeface="Consolas" charset="0"/>
              <a:ea typeface="Calibri" charset="0"/>
              <a:cs typeface="Calibri" charset="0"/>
            </a:endParaRPr>
          </a:p>
          <a:p>
            <a:r>
              <a:rPr lang="de-DE" sz="2400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  <a:hlinkClick r:id="rId3"/>
              </a:rPr>
              <a:t>https://git.io/vyAde</a:t>
            </a:r>
            <a:endParaRPr lang="de-DE" sz="2400">
              <a:solidFill>
                <a:schemeClr val="accent1"/>
              </a:solidFill>
              <a:latin typeface="Consolas" charset="0"/>
              <a:ea typeface="Consolas" charset="0"/>
              <a:cs typeface="Consolas" charset="0"/>
            </a:endParaRPr>
          </a:p>
          <a:p>
            <a:endParaRPr lang="de-DE" sz="2400" dirty="0" err="1">
              <a:solidFill>
                <a:schemeClr val="accent1">
                  <a:lumMod val="75000"/>
                </a:schemeClr>
              </a:solidFill>
              <a:latin typeface="Consolas" charset="0"/>
              <a:ea typeface="Consolas" charset="0"/>
              <a:cs typeface="Consolas" charset="0"/>
            </a:endParaRPr>
          </a:p>
          <a:p>
            <a:r>
              <a:rPr lang="de-DE" sz="2400">
                <a:ea typeface="Calibri" charset="0"/>
                <a:cs typeface="Calibri" charset="0"/>
              </a:rPr>
              <a:t>Book: </a:t>
            </a:r>
          </a:p>
          <a:p>
            <a:endParaRPr lang="de-DE" sz="2400" dirty="0" err="1">
              <a:solidFill>
                <a:schemeClr val="accent1">
                  <a:lumMod val="75000"/>
                </a:schemeClr>
              </a:solidFill>
              <a:latin typeface="Consolas" charset="0"/>
              <a:ea typeface="Calibri" charset="0"/>
              <a:cs typeface="Calibri" charset="0"/>
            </a:endParaRPr>
          </a:p>
          <a:p>
            <a:r>
              <a:rPr lang="de-DE" sz="2400" dirty="0" err="1">
                <a:solidFill>
                  <a:schemeClr val="accent1">
                    <a:lumMod val="75000"/>
                  </a:schemeClr>
                </a:solidFill>
                <a:latin typeface="Consolas" charset="0"/>
                <a:ea typeface="Calibri" charset="0"/>
                <a:cs typeface="Calibri" charset="0"/>
              </a:rPr>
              <a:t>r-datacollection.com</a:t>
            </a:r>
          </a:p>
          <a:p>
            <a:r>
              <a:rPr lang="de-DE" sz="2400" dirty="0" err="1">
                <a:solidFill>
                  <a:schemeClr val="accent1">
                    <a:lumMod val="75000"/>
                  </a:schemeClr>
                </a:solidFill>
                <a:latin typeface="Consolas" charset="0"/>
                <a:ea typeface="Calibri" charset="0"/>
                <a:cs typeface="Calibri" charset="0"/>
              </a:rPr>
              <a:t>@RDataCollection</a:t>
            </a:r>
          </a:p>
          <a:p>
            <a:endParaRPr lang="de-DE" sz="2400" dirty="0" err="1">
              <a:solidFill>
                <a:schemeClr val="accent1">
                  <a:lumMod val="75000"/>
                </a:schemeClr>
              </a:solidFill>
              <a:latin typeface="Consolas" charset="0"/>
              <a:ea typeface="Calibri" charset="0"/>
              <a:cs typeface="Calibri" charset="0"/>
            </a:endParaRPr>
          </a:p>
          <a:p>
            <a:r>
              <a:rPr lang="de-DE" sz="2400">
                <a:ea typeface="Calibri" charset="0"/>
                <a:cs typeface="Calibri" charset="0"/>
              </a:rPr>
              <a:t>Me: </a:t>
            </a:r>
          </a:p>
          <a:p>
            <a:endParaRPr lang="de-DE" sz="2400">
              <a:ea typeface="Calibri" charset="0"/>
              <a:cs typeface="Calibri" charset="0"/>
            </a:endParaRPr>
          </a:p>
          <a:p>
            <a:r>
              <a:rPr lang="de-DE" sz="2400" dirty="0" err="1">
                <a:solidFill>
                  <a:schemeClr val="accent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simonmunzert.github.io</a:t>
            </a:r>
          </a:p>
          <a:p>
            <a:r>
              <a:rPr lang="de-DE" sz="2400" dirty="0" err="1">
                <a:solidFill>
                  <a:schemeClr val="accent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github.com</a:t>
            </a:r>
            <a:r>
              <a:rPr lang="de-DE" sz="2400" dirty="0">
                <a:solidFill>
                  <a:schemeClr val="accent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/</a:t>
            </a:r>
            <a:r>
              <a:rPr lang="de-DE" sz="2400" dirty="0" err="1">
                <a:solidFill>
                  <a:schemeClr val="accent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simonmunzert</a:t>
            </a:r>
            <a:endParaRPr lang="de-DE" sz="2400" dirty="0">
              <a:solidFill>
                <a:schemeClr val="accent1">
                  <a:lumMod val="75000"/>
                </a:schemeClr>
              </a:solidFill>
              <a:latin typeface="Consolas" charset="0"/>
              <a:ea typeface="Consolas" charset="0"/>
              <a:cs typeface="Consolas" charset="0"/>
            </a:endParaRPr>
          </a:p>
          <a:p>
            <a:r>
              <a:rPr lang="de-DE" sz="2400" dirty="0">
                <a:solidFill>
                  <a:schemeClr val="accent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@</a:t>
            </a:r>
            <a:r>
              <a:rPr lang="de-DE" sz="2400" dirty="0" err="1">
                <a:solidFill>
                  <a:schemeClr val="accent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simonsaysnothin</a:t>
            </a:r>
            <a:endParaRPr lang="de-DE" sz="2400" dirty="0">
              <a:solidFill>
                <a:schemeClr val="accent1">
                  <a:lumMod val="75000"/>
                </a:schemeClr>
              </a:solidFill>
              <a:latin typeface="Consolas" charset="0"/>
              <a:ea typeface="Consolas" charset="0"/>
              <a:cs typeface="Consolas" charset="0"/>
            </a:endParaRPr>
          </a:p>
          <a:p>
            <a:endParaRPr lang="de-DE" sz="2400" dirty="0">
              <a:solidFill>
                <a:schemeClr val="accent1">
                  <a:lumMod val="75000"/>
                </a:schemeClr>
              </a:solidFill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88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22181"/>
          </a:xfrm>
        </p:spPr>
        <p:txBody>
          <a:bodyPr anchor="ctr">
            <a:normAutofit/>
          </a:bodyPr>
          <a:lstStyle/>
          <a:p>
            <a:pPr algn="l"/>
            <a:r>
              <a:rPr lang="de-DE" sz="4000" smtClean="0"/>
              <a:t>Let‘s grab these data!</a:t>
            </a:r>
            <a:endParaRPr lang="de-DE" sz="4000" dirty="0"/>
          </a:p>
        </p:txBody>
      </p:sp>
      <p:sp>
        <p:nvSpPr>
          <p:cNvPr id="2" name="Textfeld 1"/>
          <p:cNvSpPr txBox="1"/>
          <p:nvPr/>
        </p:nvSpPr>
        <p:spPr>
          <a:xfrm>
            <a:off x="0" y="992180"/>
            <a:ext cx="9144000" cy="255454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# load packages</a:t>
            </a: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library(</a:t>
            </a:r>
            <a:r>
              <a:rPr lang="de-DE" sz="1600" smtClean="0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rvest</a:t>
            </a:r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library(</a:t>
            </a:r>
            <a:r>
              <a:rPr lang="de-DE" sz="1600" smtClean="0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stringr</a:t>
            </a:r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endParaRPr lang="de-DE" sz="1600" smtClean="0">
              <a:latin typeface="Consolas" charset="0"/>
              <a:ea typeface="Consolas" charset="0"/>
              <a:cs typeface="Consolas" charset="0"/>
            </a:endParaRP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# scrape page source</a:t>
            </a: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cities_string &lt;- read_html("</a:t>
            </a:r>
            <a:r>
              <a:rPr lang="de-DE" sz="1600" smtClean="0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https://en.wikipedia.org/wiki/Berlin</a:t>
            </a:r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") %&gt;%</a:t>
            </a: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# extract list items</a:t>
            </a:r>
          </a:p>
          <a:p>
            <a:r>
              <a:rPr lang="de-DE" sz="160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                html_nodes(css = </a:t>
            </a:r>
            <a:r>
              <a:rPr lang="de-DE" sz="1600" smtClean="0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".column-count-3 li</a:t>
            </a:r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") %&gt;%</a:t>
            </a: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                 html_text()</a:t>
            </a: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cities_string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3716725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mr-IN" sz="1600" smtClean="0">
                <a:latin typeface="Consolas" charset="0"/>
                <a:ea typeface="Consolas" charset="0"/>
                <a:cs typeface="Consolas" charset="0"/>
              </a:rPr>
              <a:t>[1] "1967  Los Angeles, United States"  "1987  Paris, France"               </a:t>
            </a:r>
            <a:endParaRPr lang="de-DE" sz="1600" smtClean="0">
              <a:latin typeface="Consolas" charset="0"/>
              <a:ea typeface="Consolas" charset="0"/>
              <a:cs typeface="Consolas" charset="0"/>
            </a:endParaRP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mr-IN" sz="1600" smtClean="0">
                <a:latin typeface="Consolas" charset="0"/>
                <a:ea typeface="Consolas" charset="0"/>
                <a:cs typeface="Consolas" charset="0"/>
              </a:rPr>
              <a:t>[3] "1988  Madrid, Spain"               "1989  Istanbul, Turkey"            </a:t>
            </a:r>
            <a:endParaRPr lang="de-DE" sz="1600" smtClean="0">
              <a:latin typeface="Consolas" charset="0"/>
              <a:ea typeface="Consolas" charset="0"/>
              <a:cs typeface="Consolas" charset="0"/>
            </a:endParaRP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mr-IN" sz="1600" smtClean="0">
                <a:latin typeface="Consolas" charset="0"/>
                <a:ea typeface="Consolas" charset="0"/>
                <a:cs typeface="Consolas" charset="0"/>
              </a:rPr>
              <a:t>[5] "1991  Warsaw, Poland[101]"         "1991  Moscow, Russia"              </a:t>
            </a:r>
            <a:endParaRPr lang="de-DE" sz="1600" smtClean="0">
              <a:latin typeface="Consolas" charset="0"/>
              <a:ea typeface="Consolas" charset="0"/>
              <a:cs typeface="Consolas" charset="0"/>
            </a:endParaRP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mr-IN" sz="1600" smtClean="0">
                <a:latin typeface="Consolas" charset="0"/>
                <a:ea typeface="Consolas" charset="0"/>
                <a:cs typeface="Consolas" charset="0"/>
              </a:rPr>
              <a:t>[7] "1992  Brussels, Belgium"           "1992  Budapest, Hungary[102]"      </a:t>
            </a:r>
            <a:endParaRPr lang="de-DE" sz="1600" smtClean="0">
              <a:latin typeface="Consolas" charset="0"/>
              <a:ea typeface="Consolas" charset="0"/>
              <a:cs typeface="Consolas" charset="0"/>
            </a:endParaRP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mr-IN" sz="1600" smtClean="0">
                <a:latin typeface="Consolas" charset="0"/>
                <a:ea typeface="Consolas" charset="0"/>
                <a:cs typeface="Consolas" charset="0"/>
              </a:rPr>
              <a:t>[9] "1993  Tashkent, Uzbekistan"        "1993  Mexico City, Mexico"        </a:t>
            </a:r>
            <a:endParaRPr lang="de-DE" sz="1600" smtClean="0">
              <a:latin typeface="Consolas" charset="0"/>
              <a:ea typeface="Consolas" charset="0"/>
              <a:cs typeface="Consolas" charset="0"/>
            </a:endParaRPr>
          </a:p>
          <a:p>
            <a:r>
              <a:rPr lang="mr-IN" sz="1600" smtClean="0">
                <a:latin typeface="Consolas" charset="0"/>
                <a:ea typeface="Consolas" charset="0"/>
                <a:cs typeface="Consolas" charset="0"/>
              </a:rPr>
              <a:t>[11] "1993  Jakarta, Indonesia"          "1994  Beijing, China"             </a:t>
            </a:r>
            <a:endParaRPr lang="de-DE" sz="1600" smtClean="0">
              <a:latin typeface="Consolas" charset="0"/>
              <a:ea typeface="Consolas" charset="0"/>
              <a:cs typeface="Consolas" charset="0"/>
            </a:endParaRPr>
          </a:p>
          <a:p>
            <a:r>
              <a:rPr lang="mr-IN" sz="1600" smtClean="0">
                <a:latin typeface="Consolas" charset="0"/>
                <a:ea typeface="Consolas" charset="0"/>
                <a:cs typeface="Consolas" charset="0"/>
              </a:rPr>
              <a:t>[13] "1994  Tokyo, Japan"                "1994  Buenos Aires, Argentina"    </a:t>
            </a:r>
            <a:endParaRPr lang="de-DE" sz="1600" smtClean="0">
              <a:latin typeface="Consolas" charset="0"/>
              <a:ea typeface="Consolas" charset="0"/>
              <a:cs typeface="Consolas" charset="0"/>
            </a:endParaRPr>
          </a:p>
          <a:p>
            <a:r>
              <a:rPr lang="mr-IN" sz="1600" smtClean="0">
                <a:latin typeface="Consolas" charset="0"/>
                <a:ea typeface="Consolas" charset="0"/>
                <a:cs typeface="Consolas" charset="0"/>
              </a:rPr>
              <a:t>[15] "1995  Prague, Czech Republic[103]" "2000  Windhoek, Namibia"          </a:t>
            </a:r>
            <a:endParaRPr lang="de-DE" sz="1600" smtClean="0">
              <a:latin typeface="Consolas" charset="0"/>
              <a:ea typeface="Consolas" charset="0"/>
              <a:cs typeface="Consolas" charset="0"/>
            </a:endParaRPr>
          </a:p>
          <a:p>
            <a:r>
              <a:rPr lang="mr-IN" sz="1600" smtClean="0">
                <a:latin typeface="Consolas" charset="0"/>
                <a:ea typeface="Consolas" charset="0"/>
                <a:cs typeface="Consolas" charset="0"/>
              </a:rPr>
              <a:t>[17] "2000  London, United Kingdom" 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</p:txBody>
      </p:sp>
      <p:cxnSp>
        <p:nvCxnSpPr>
          <p:cNvPr id="4" name="Gerade Verbindung mit Pfeil 3"/>
          <p:cNvCxnSpPr/>
          <p:nvPr/>
        </p:nvCxnSpPr>
        <p:spPr>
          <a:xfrm flipH="1">
            <a:off x="5167746" y="1745673"/>
            <a:ext cx="471053" cy="4156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5638799" y="1460484"/>
            <a:ext cx="1468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  <a:latin typeface="+mj-lt"/>
              </a:rPr>
              <a:t>original URL</a:t>
            </a:r>
            <a:endParaRPr lang="de-DE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 flipH="1" flipV="1">
            <a:off x="5167746" y="2984279"/>
            <a:ext cx="595746" cy="3546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5763491" y="3154279"/>
            <a:ext cx="1468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  <a:latin typeface="+mj-lt"/>
              </a:rPr>
              <a:t>CSS selector</a:t>
            </a:r>
            <a:endParaRPr lang="de-DE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602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22181"/>
          </a:xfrm>
        </p:spPr>
        <p:txBody>
          <a:bodyPr anchor="ctr">
            <a:normAutofit/>
          </a:bodyPr>
          <a:lstStyle/>
          <a:p>
            <a:pPr algn="l"/>
            <a:r>
              <a:rPr lang="de-DE" sz="4000" smtClean="0"/>
              <a:t>Why was this so easy?</a:t>
            </a:r>
            <a:endParaRPr lang="de-DE" sz="4000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30" y="822181"/>
            <a:ext cx="8243340" cy="578468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887311" y="1644362"/>
            <a:ext cx="3468884" cy="2139361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de-DE"/>
          </a:p>
        </p:txBody>
      </p:sp>
      <p:cxnSp>
        <p:nvCxnSpPr>
          <p:cNvPr id="5" name="Gerade Verbindung mit Pfeil 4"/>
          <p:cNvCxnSpPr/>
          <p:nvPr/>
        </p:nvCxnSpPr>
        <p:spPr>
          <a:xfrm flipV="1">
            <a:off x="1448789" y="2576947"/>
            <a:ext cx="655956" cy="6056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-234698" y="3182588"/>
            <a:ext cx="2182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mtClean="0">
                <a:solidFill>
                  <a:srgbClr val="FF0000"/>
                </a:solidFill>
                <a:latin typeface="+mj-lt"/>
              </a:rPr>
              <a:t>right-click,</a:t>
            </a:r>
          </a:p>
          <a:p>
            <a:pPr algn="r"/>
            <a:r>
              <a:rPr lang="de-DE">
                <a:solidFill>
                  <a:srgbClr val="FF0000"/>
                </a:solidFill>
                <a:latin typeface="+mj-lt"/>
              </a:rPr>
              <a:t>„inspect element...“</a:t>
            </a:r>
          </a:p>
        </p:txBody>
      </p:sp>
      <p:cxnSp>
        <p:nvCxnSpPr>
          <p:cNvPr id="8" name="Gerade Verbindung mit Pfeil 7"/>
          <p:cNvCxnSpPr/>
          <p:nvPr/>
        </p:nvCxnSpPr>
        <p:spPr>
          <a:xfrm flipH="1">
            <a:off x="6912273" y="686308"/>
            <a:ext cx="581057" cy="8773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6229022" y="316976"/>
            <a:ext cx="2528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>
                <a:solidFill>
                  <a:srgbClr val="FF0000"/>
                </a:solidFill>
                <a:latin typeface="+mj-lt"/>
              </a:rPr>
              <a:t>view HTML source code</a:t>
            </a:r>
            <a:endParaRPr lang="de-DE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962468" y="1699565"/>
            <a:ext cx="2610640" cy="160497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de-DE"/>
          </a:p>
        </p:txBody>
      </p:sp>
      <p:sp>
        <p:nvSpPr>
          <p:cNvPr id="17" name="Textfeld 16"/>
          <p:cNvSpPr txBox="1"/>
          <p:nvPr/>
        </p:nvSpPr>
        <p:spPr>
          <a:xfrm>
            <a:off x="5169576" y="1988202"/>
            <a:ext cx="223039" cy="153214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de-DE"/>
          </a:p>
        </p:txBody>
      </p:sp>
      <p:sp>
        <p:nvSpPr>
          <p:cNvPr id="18" name="Textfeld 17"/>
          <p:cNvSpPr txBox="1"/>
          <p:nvPr/>
        </p:nvSpPr>
        <p:spPr>
          <a:xfrm>
            <a:off x="5175286" y="2605636"/>
            <a:ext cx="223039" cy="153214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69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22181"/>
          </a:xfrm>
        </p:spPr>
        <p:txBody>
          <a:bodyPr anchor="ctr">
            <a:normAutofit/>
          </a:bodyPr>
          <a:lstStyle/>
          <a:p>
            <a:pPr algn="l"/>
            <a:r>
              <a:rPr lang="de-DE" sz="4000" smtClean="0"/>
              <a:t>Let‘s clean up these data!</a:t>
            </a:r>
            <a:endParaRPr lang="de-DE" sz="4000" dirty="0"/>
          </a:p>
        </p:txBody>
      </p:sp>
      <p:sp>
        <p:nvSpPr>
          <p:cNvPr id="2" name="Textfeld 1"/>
          <p:cNvSpPr txBox="1"/>
          <p:nvPr/>
        </p:nvSpPr>
        <p:spPr>
          <a:xfrm>
            <a:off x="0" y="1010035"/>
            <a:ext cx="9144000" cy="304698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# remove footnotes ([101], [102], ...) </a:t>
            </a: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cities_string &lt;- str_replace(cities_string, "</a:t>
            </a:r>
            <a:r>
              <a:rPr lang="de-DE" sz="1600" smtClean="0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\\[\\d+\\]</a:t>
            </a:r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", "")</a:t>
            </a:r>
          </a:p>
          <a:p>
            <a:endParaRPr lang="de-DE" sz="1600" smtClean="0">
              <a:latin typeface="Consolas" charset="0"/>
              <a:ea typeface="Consolas" charset="0"/>
              <a:cs typeface="Consolas" charset="0"/>
            </a:endParaRP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# extract data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year &lt;- str_extract(cities_string, "</a:t>
            </a:r>
            <a:r>
              <a:rPr lang="de-DE" sz="1600" smtClean="0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\\d{4}</a:t>
            </a:r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")</a:t>
            </a: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city &lt;- str_extract(cities_string, "</a:t>
            </a:r>
            <a:r>
              <a:rPr lang="de-DE" sz="1600" smtClean="0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[[:alpha:] ]+</a:t>
            </a:r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") %&gt;% str_trim</a:t>
            </a: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country &lt;- str_extract(cities_string, "</a:t>
            </a:r>
            <a:r>
              <a:rPr lang="de-DE" sz="1600" smtClean="0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[[:alpha:] ]+$</a:t>
            </a:r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") %&gt;% str_trim</a:t>
            </a:r>
          </a:p>
          <a:p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endParaRPr lang="de-DE" sz="1600">
              <a:latin typeface="Consolas" charset="0"/>
              <a:ea typeface="Consolas" charset="0"/>
              <a:cs typeface="Consolas" charset="0"/>
            </a:endParaRPr>
          </a:p>
        </p:txBody>
      </p:sp>
      <p:cxnSp>
        <p:nvCxnSpPr>
          <p:cNvPr id="5" name="Gerade Verbindung mit Pfeil 4"/>
          <p:cNvCxnSpPr/>
          <p:nvPr/>
        </p:nvCxnSpPr>
        <p:spPr>
          <a:xfrm flipH="1" flipV="1">
            <a:off x="6018663" y="1586281"/>
            <a:ext cx="746280" cy="2306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6867096" y="1586281"/>
            <a:ext cx="1703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  <a:latin typeface="+mj-lt"/>
              </a:rPr>
              <a:t>regular expression</a:t>
            </a:r>
            <a:endParaRPr lang="de-DE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5404513" y="2029016"/>
            <a:ext cx="1360430" cy="2035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0" y="4244877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mr-IN" sz="1600" smtClean="0">
                <a:latin typeface="Consolas" charset="0"/>
                <a:ea typeface="Consolas" charset="0"/>
                <a:cs typeface="Consolas" charset="0"/>
              </a:rPr>
              <a:t>[1] "1967  Los Angeles, United States"  "1987  Paris, France"               </a:t>
            </a:r>
            <a:endParaRPr lang="de-DE" sz="1600" smtClean="0">
              <a:latin typeface="Consolas" charset="0"/>
              <a:ea typeface="Consolas" charset="0"/>
              <a:cs typeface="Consolas" charset="0"/>
            </a:endParaRP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mr-IN" sz="1600" smtClean="0">
                <a:latin typeface="Consolas" charset="0"/>
                <a:ea typeface="Consolas" charset="0"/>
                <a:cs typeface="Consolas" charset="0"/>
              </a:rPr>
              <a:t>[3] "1988  Madrid, Spain"               "1989  Istanbul, Turkey"            </a:t>
            </a:r>
            <a:endParaRPr lang="de-DE" sz="1600" smtClean="0">
              <a:latin typeface="Consolas" charset="0"/>
              <a:ea typeface="Consolas" charset="0"/>
              <a:cs typeface="Consolas" charset="0"/>
            </a:endParaRP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mr-IN" sz="1600" smtClean="0">
                <a:latin typeface="Consolas" charset="0"/>
                <a:ea typeface="Consolas" charset="0"/>
                <a:cs typeface="Consolas" charset="0"/>
              </a:rPr>
              <a:t>[5] "1991  Warsaw, Poland"        </a:t>
            </a:r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mr-IN" sz="1600" smtClean="0">
                <a:latin typeface="Consolas" charset="0"/>
                <a:ea typeface="Consolas" charset="0"/>
                <a:cs typeface="Consolas" charset="0"/>
              </a:rPr>
              <a:t>"1991  Moscow, Russia"              </a:t>
            </a:r>
            <a:endParaRPr lang="de-DE" sz="1600" smtClean="0">
              <a:latin typeface="Consolas" charset="0"/>
              <a:ea typeface="Consolas" charset="0"/>
              <a:cs typeface="Consolas" charset="0"/>
            </a:endParaRP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mr-IN" sz="1600" smtClean="0">
                <a:latin typeface="Consolas" charset="0"/>
                <a:ea typeface="Consolas" charset="0"/>
                <a:cs typeface="Consolas" charset="0"/>
              </a:rPr>
              <a:t>[7] "1992  Brussels, Belgium"           "1992  Budapest, Hungary"      </a:t>
            </a:r>
            <a:endParaRPr lang="de-DE" sz="1600" smtClean="0">
              <a:latin typeface="Consolas" charset="0"/>
              <a:ea typeface="Consolas" charset="0"/>
              <a:cs typeface="Consolas" charset="0"/>
            </a:endParaRP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mr-IN" sz="1600" smtClean="0">
                <a:latin typeface="Consolas" charset="0"/>
                <a:ea typeface="Consolas" charset="0"/>
                <a:cs typeface="Consolas" charset="0"/>
              </a:rPr>
              <a:t>[9] "1993  Tashkent, Uzbekistan"        "1993  Mexico City, Mexico"        </a:t>
            </a:r>
            <a:endParaRPr lang="de-DE" sz="1600" smtClean="0">
              <a:latin typeface="Consolas" charset="0"/>
              <a:ea typeface="Consolas" charset="0"/>
              <a:cs typeface="Consolas" charset="0"/>
            </a:endParaRPr>
          </a:p>
          <a:p>
            <a:r>
              <a:rPr lang="mr-IN" sz="1600" smtClean="0">
                <a:latin typeface="Consolas" charset="0"/>
                <a:ea typeface="Consolas" charset="0"/>
                <a:cs typeface="Consolas" charset="0"/>
              </a:rPr>
              <a:t>[11] "1993  Jakarta, Indonesia"          "1994  Beijing, China"             </a:t>
            </a:r>
            <a:endParaRPr lang="de-DE" sz="1600" smtClean="0">
              <a:latin typeface="Consolas" charset="0"/>
              <a:ea typeface="Consolas" charset="0"/>
              <a:cs typeface="Consolas" charset="0"/>
            </a:endParaRPr>
          </a:p>
          <a:p>
            <a:r>
              <a:rPr lang="mr-IN" sz="1600" smtClean="0">
                <a:latin typeface="Consolas" charset="0"/>
                <a:ea typeface="Consolas" charset="0"/>
                <a:cs typeface="Consolas" charset="0"/>
              </a:rPr>
              <a:t>[13] "1994  Tokyo, Japan"                "1994  Buenos Aires, Argentina"    </a:t>
            </a:r>
            <a:endParaRPr lang="de-DE" sz="1600" smtClean="0">
              <a:latin typeface="Consolas" charset="0"/>
              <a:ea typeface="Consolas" charset="0"/>
              <a:cs typeface="Consolas" charset="0"/>
            </a:endParaRPr>
          </a:p>
          <a:p>
            <a:r>
              <a:rPr lang="mr-IN" sz="1600">
                <a:latin typeface="Consolas" charset="0"/>
                <a:ea typeface="Consolas" charset="0"/>
                <a:cs typeface="Consolas" charset="0"/>
              </a:rPr>
              <a:t>[15] "1995  Prague, Czech Republic"</a:t>
            </a:r>
            <a:r>
              <a:rPr lang="de-DE" sz="1600">
                <a:latin typeface="Consolas" charset="0"/>
                <a:ea typeface="Consolas" charset="0"/>
                <a:cs typeface="Consolas" charset="0"/>
              </a:rPr>
              <a:t>      </a:t>
            </a:r>
            <a:r>
              <a:rPr lang="mr-IN" sz="1600">
                <a:latin typeface="Consolas" charset="0"/>
                <a:ea typeface="Consolas" charset="0"/>
                <a:cs typeface="Consolas" charset="0"/>
              </a:rPr>
              <a:t>"2000  Windhoek, Namibia"          </a:t>
            </a:r>
            <a:endParaRPr lang="de-DE" sz="1600" smtClean="0">
              <a:latin typeface="Consolas" charset="0"/>
              <a:ea typeface="Consolas" charset="0"/>
              <a:cs typeface="Consolas" charset="0"/>
            </a:endParaRPr>
          </a:p>
          <a:p>
            <a:r>
              <a:rPr lang="mr-IN" sz="1600" smtClean="0">
                <a:latin typeface="Consolas" charset="0"/>
                <a:ea typeface="Consolas" charset="0"/>
                <a:cs typeface="Consolas" charset="0"/>
              </a:rPr>
              <a:t>[17] "2000  London, United Kingdom" 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36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22181"/>
          </a:xfrm>
        </p:spPr>
        <p:txBody>
          <a:bodyPr anchor="ctr">
            <a:normAutofit/>
          </a:bodyPr>
          <a:lstStyle/>
          <a:p>
            <a:pPr algn="l"/>
            <a:r>
              <a:rPr lang="de-DE" sz="4000" smtClean="0"/>
              <a:t>Let‘s clean up these data!</a:t>
            </a:r>
            <a:endParaRPr lang="de-DE" sz="4000" dirty="0"/>
          </a:p>
        </p:txBody>
      </p:sp>
      <p:sp>
        <p:nvSpPr>
          <p:cNvPr id="2" name="Textfeld 1"/>
          <p:cNvSpPr txBox="1"/>
          <p:nvPr/>
        </p:nvSpPr>
        <p:spPr>
          <a:xfrm>
            <a:off x="0" y="1010035"/>
            <a:ext cx="9144000" cy="304698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# remove footnotes ([101], [102], ...) </a:t>
            </a: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cities_string &lt;- str_replace(cities_string, "</a:t>
            </a:r>
            <a:r>
              <a:rPr lang="de-DE" sz="1600" smtClean="0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\\[\\d+\\]</a:t>
            </a:r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", "")</a:t>
            </a:r>
          </a:p>
          <a:p>
            <a:endParaRPr lang="de-DE" sz="1600" smtClean="0">
              <a:latin typeface="Consolas" charset="0"/>
              <a:ea typeface="Consolas" charset="0"/>
              <a:cs typeface="Consolas" charset="0"/>
            </a:endParaRP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# extract data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year &lt;- str_extract(cities_string, "</a:t>
            </a:r>
            <a:r>
              <a:rPr lang="de-DE" sz="1600" smtClean="0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\\d{4}</a:t>
            </a:r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")</a:t>
            </a: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city &lt;- str_extract(cities_string, "</a:t>
            </a:r>
            <a:r>
              <a:rPr lang="de-DE" sz="1600" smtClean="0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[[:alpha:] ]+</a:t>
            </a:r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") %&gt;% str_trim</a:t>
            </a:r>
          </a:p>
          <a:p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country &lt;- str_extract(cities_string, "</a:t>
            </a:r>
            <a:r>
              <a:rPr lang="de-DE" sz="1600" smtClean="0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[[:alpha:] ]+$</a:t>
            </a:r>
            <a:r>
              <a:rPr lang="de-DE" sz="1600" smtClean="0">
                <a:latin typeface="Consolas" charset="0"/>
                <a:ea typeface="Consolas" charset="0"/>
                <a:cs typeface="Consolas" charset="0"/>
              </a:rPr>
              <a:t>") %&gt;% str_trim</a:t>
            </a:r>
          </a:p>
          <a:p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endParaRPr lang="de-DE" sz="1600">
              <a:latin typeface="Consolas" charset="0"/>
              <a:ea typeface="Consolas" charset="0"/>
              <a:cs typeface="Consolas" charset="0"/>
            </a:endParaRPr>
          </a:p>
        </p:txBody>
      </p:sp>
      <p:cxnSp>
        <p:nvCxnSpPr>
          <p:cNvPr id="5" name="Gerade Verbindung mit Pfeil 4"/>
          <p:cNvCxnSpPr/>
          <p:nvPr/>
        </p:nvCxnSpPr>
        <p:spPr>
          <a:xfrm flipH="1" flipV="1">
            <a:off x="6018663" y="1586281"/>
            <a:ext cx="746280" cy="2306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6867096" y="1586281"/>
            <a:ext cx="1703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  <a:latin typeface="+mj-lt"/>
              </a:rPr>
              <a:t>regular expression</a:t>
            </a:r>
            <a:endParaRPr lang="de-DE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5404513" y="2029016"/>
            <a:ext cx="1360430" cy="2035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0" y="4244877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1600">
                <a:latin typeface="Consolas" charset="0"/>
                <a:ea typeface="Consolas" charset="0"/>
                <a:cs typeface="Consolas" charset="0"/>
              </a:rPr>
              <a:t>year</a:t>
            </a:r>
            <a:r>
              <a:rPr lang="de-DE" sz="1600">
                <a:latin typeface="Consolas" charset="0"/>
                <a:ea typeface="Consolas" charset="0"/>
                <a:cs typeface="Consolas" charset="0"/>
              </a:rPr>
              <a:t>[1:5]</a:t>
            </a:r>
            <a:r>
              <a:rPr lang="mr-IN" sz="1600">
                <a:latin typeface="Consolas" charset="0"/>
                <a:ea typeface="Consolas" charset="0"/>
                <a:cs typeface="Consolas" charset="0"/>
              </a:rPr>
              <a:t> 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r>
              <a:rPr lang="mr-IN" sz="1600">
                <a:latin typeface="Consolas" charset="0"/>
                <a:ea typeface="Consolas" charset="0"/>
                <a:cs typeface="Consolas" charset="0"/>
              </a:rPr>
              <a:t>[1] "1967" "1987" "1988" "1989" "1991"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r>
              <a:rPr lang="de-DE" sz="1600">
                <a:latin typeface="Consolas" charset="0"/>
                <a:ea typeface="Consolas" charset="0"/>
                <a:cs typeface="Consolas" charset="0"/>
              </a:rPr>
              <a:t>city[1:5]</a:t>
            </a:r>
          </a:p>
          <a:p>
            <a:r>
              <a:rPr lang="mr-IN" sz="1600">
                <a:latin typeface="Consolas" charset="0"/>
                <a:ea typeface="Consolas" charset="0"/>
                <a:cs typeface="Consolas" charset="0"/>
              </a:rPr>
              <a:t>[1] "Los Angeles"  "Paris"        "Madrid"       "Istanbul"     "Warsaw" 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endParaRPr lang="de-DE" sz="1600">
              <a:latin typeface="Consolas" charset="0"/>
              <a:ea typeface="Consolas" charset="0"/>
              <a:cs typeface="Consolas" charset="0"/>
            </a:endParaRPr>
          </a:p>
          <a:p>
            <a:r>
              <a:rPr lang="de-DE" sz="1600">
                <a:latin typeface="Consolas" charset="0"/>
                <a:ea typeface="Consolas" charset="0"/>
                <a:cs typeface="Consolas" charset="0"/>
              </a:rPr>
              <a:t>country[1:5]</a:t>
            </a:r>
          </a:p>
          <a:p>
            <a:r>
              <a:rPr lang="mr-IN" sz="1600">
                <a:latin typeface="Consolas" charset="0"/>
                <a:ea typeface="Consolas" charset="0"/>
                <a:cs typeface="Consolas" charset="0"/>
              </a:rPr>
              <a:t>[1] "United States" "France"        "Spain"         "Turkey"        "Poland"</a:t>
            </a:r>
            <a:endParaRPr lang="de-DE" sz="1600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19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-Desig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Design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2680</Words>
  <Application>Microsoft Office PowerPoint</Application>
  <PresentationFormat>On-screen Show (4:3)</PresentationFormat>
  <Paragraphs>545</Paragraphs>
  <Slides>52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Office-Design</vt:lpstr>
      <vt:lpstr>A Primer to Web Scraping with R</vt:lpstr>
      <vt:lpstr>Overview</vt:lpstr>
      <vt:lpstr>Introductory example</vt:lpstr>
      <vt:lpstr>Data on the web</vt:lpstr>
      <vt:lpstr>Data on the web</vt:lpstr>
      <vt:lpstr>Let‘s grab these data!</vt:lpstr>
      <vt:lpstr>Why was this so easy?</vt:lpstr>
      <vt:lpstr>Let‘s clean up these data!</vt:lpstr>
      <vt:lpstr>Let‘s clean up these data!</vt:lpstr>
      <vt:lpstr>Let‘s clean up these data!</vt:lpstr>
      <vt:lpstr>Let‘s map these data!</vt:lpstr>
      <vt:lpstr>Why web scraping with R?</vt:lpstr>
      <vt:lpstr> Why web scraping?</vt:lpstr>
      <vt:lpstr> Why R?</vt:lpstr>
      <vt:lpstr> Why R?</vt:lpstr>
      <vt:lpstr>Web scraping with R at a glance</vt:lpstr>
      <vt:lpstr>PowerPoint Presentation</vt:lpstr>
      <vt:lpstr>PowerPoint Presentation</vt:lpstr>
      <vt:lpstr>PowerPoint Presentation</vt:lpstr>
      <vt:lpstr>PowerPoint Presentation</vt:lpstr>
      <vt:lpstr>Let‘s grab these data!</vt:lpstr>
      <vt:lpstr>PowerPoint Presentation</vt:lpstr>
      <vt:lpstr>PowerPoint Presentation</vt:lpstr>
      <vt:lpstr>PowerPoint Presentation</vt:lpstr>
      <vt:lpstr>PowerPoint Presentation</vt:lpstr>
      <vt:lpstr>Let‘s grab these data!</vt:lpstr>
      <vt:lpstr>Let‘s clean up these data!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Tapping APIs with R at a glance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Outlook and helpful resources</vt:lpstr>
      <vt:lpstr> Web technologies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Office-Anwender</dc:creator>
  <cp:lastModifiedBy>Levy, Donna</cp:lastModifiedBy>
  <cp:revision>206</cp:revision>
  <dcterms:created xsi:type="dcterms:W3CDTF">2017-03-17T07:41:46Z</dcterms:created>
  <dcterms:modified xsi:type="dcterms:W3CDTF">2017-04-05T17:46:47Z</dcterms:modified>
</cp:coreProperties>
</file>